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3" r:id="rId6"/>
  </p:sldIdLst>
  <p:sldSz cx="7772400" cy="10058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63666F"/>
    <a:srgbClr val="6A4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8" autoAdjust="0"/>
    <p:restoredTop sz="94660"/>
  </p:normalViewPr>
  <p:slideViewPr>
    <p:cSldViewPr snapToGrid="0">
      <p:cViewPr varScale="1">
        <p:scale>
          <a:sx n="57" d="100"/>
          <a:sy n="57" d="100"/>
        </p:scale>
        <p:origin x="16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a:prstGeom prst="rect">
            <a:avLst/>
          </a:prstGeo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a:prstGeom prst="rect">
            <a:avLst/>
          </a:prstGeo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2380582308"/>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5292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4014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34353"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206133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a:prstGeom prst="rect">
            <a:avLst/>
          </a:prstGeo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28906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24479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8" name="Footer Placeholder 7"/>
          <p:cNvSpPr>
            <a:spLocks noGrp="1"/>
          </p:cNvSpPr>
          <p:nvPr>
            <p:ph type="ftr" sz="quarter" idx="11"/>
          </p:nvPr>
        </p:nvSpPr>
        <p:spPr>
          <a:xfrm>
            <a:off x="2574608" y="9322649"/>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266494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3" y="535519"/>
            <a:ext cx="6703695" cy="194415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4" name="Footer Placeholder 3"/>
          <p:cNvSpPr>
            <a:spLocks noGrp="1"/>
          </p:cNvSpPr>
          <p:nvPr>
            <p:ph type="ftr" sz="quarter" idx="11"/>
          </p:nvPr>
        </p:nvSpPr>
        <p:spPr>
          <a:xfrm>
            <a:off x="2574608" y="9322649"/>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376787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3" name="Footer Placeholder 2"/>
          <p:cNvSpPr>
            <a:spLocks noGrp="1"/>
          </p:cNvSpPr>
          <p:nvPr>
            <p:ph type="ftr" sz="quarter" idx="11"/>
          </p:nvPr>
        </p:nvSpPr>
        <p:spPr>
          <a:xfrm>
            <a:off x="2574608" y="9322649"/>
            <a:ext cx="2623185" cy="535517"/>
          </a:xfrm>
          <a:prstGeom prst="rect">
            <a:avLst/>
          </a:prstGeom>
        </p:spPr>
        <p:txBody>
          <a:bodyPr/>
          <a:lstStyle/>
          <a:p>
            <a:endParaRPr lang="en-US"/>
          </a:p>
        </p:txBody>
      </p:sp>
      <p:sp>
        <p:nvSpPr>
          <p:cNvPr id="4" name="Slide Number Placeholder 3"/>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347784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393438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a:prstGeom prst="rect">
            <a:avLst/>
          </a:prstGeo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a:xfrm>
            <a:off x="534353" y="9322649"/>
            <a:ext cx="1748790" cy="535517"/>
          </a:xfrm>
          <a:prstGeom prst="rect">
            <a:avLst/>
          </a:prstGeom>
        </p:spPr>
        <p:txBody>
          <a:bodyPr/>
          <a:lstStyle/>
          <a:p>
            <a:fld id="{4CE3839D-04C9-49CF-93B9-A0DEAB4F8055}" type="datetimeFigureOut">
              <a:rPr lang="en-US" smtClean="0"/>
              <a:t>6/5/2025</a:t>
            </a:fld>
            <a:endParaRPr lang="en-US"/>
          </a:p>
        </p:txBody>
      </p:sp>
      <p:sp>
        <p:nvSpPr>
          <p:cNvPr id="6" name="Footer Placeholder 5"/>
          <p:cNvSpPr>
            <a:spLocks noGrp="1"/>
          </p:cNvSpPr>
          <p:nvPr>
            <p:ph type="ftr" sz="quarter" idx="11"/>
          </p:nvPr>
        </p:nvSpPr>
        <p:spPr>
          <a:xfrm>
            <a:off x="2574608" y="9322649"/>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49"/>
            <a:ext cx="1748790" cy="535517"/>
          </a:xfrm>
          <a:prstGeom prst="rect">
            <a:avLst/>
          </a:prstGeom>
        </p:spPr>
        <p:txBody>
          <a:bodyPr/>
          <a:lstStyle/>
          <a:p>
            <a:fld id="{FA1B767E-8C6B-4A91-99B9-FE411968C3F3}" type="slidenum">
              <a:rPr lang="en-US" smtClean="0"/>
              <a:t>‹#›</a:t>
            </a:fld>
            <a:endParaRPr lang="en-US"/>
          </a:p>
        </p:txBody>
      </p:sp>
    </p:spTree>
    <p:extLst>
      <p:ext uri="{BB962C8B-B14F-4D97-AF65-F5344CB8AC3E}">
        <p14:creationId xmlns:p14="http://schemas.microsoft.com/office/powerpoint/2010/main" val="404625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A2CFDD-E27A-08E0-8591-2BC5F005944E}"/>
              </a:ext>
            </a:extLst>
          </p:cNvPr>
          <p:cNvSpPr/>
          <p:nvPr userDrawn="1"/>
        </p:nvSpPr>
        <p:spPr>
          <a:xfrm>
            <a:off x="3897440" y="9601200"/>
            <a:ext cx="3886200" cy="274320"/>
          </a:xfrm>
          <a:prstGeom prst="rect">
            <a:avLst/>
          </a:prstGeom>
          <a:gradFill flip="none" rotWithShape="1">
            <a:gsLst>
              <a:gs pos="54000">
                <a:srgbClr val="FF9933"/>
              </a:gs>
              <a:gs pos="0">
                <a:schemeClr val="bg1"/>
              </a:gs>
              <a:gs pos="92000">
                <a:srgbClr val="C2612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00B248-573B-E7D7-9544-6B8AD57A9A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35575"/>
            <a:ext cx="7772400" cy="914400"/>
          </a:xfrm>
          <a:prstGeom prst="rect">
            <a:avLst/>
          </a:prstGeom>
        </p:spPr>
      </p:pic>
      <p:sp>
        <p:nvSpPr>
          <p:cNvPr id="9" name="TextBox 8">
            <a:extLst>
              <a:ext uri="{FF2B5EF4-FFF2-40B4-BE49-F238E27FC236}">
                <a16:creationId xmlns:a16="http://schemas.microsoft.com/office/drawing/2014/main" id="{67AEAD9D-D1A3-382E-F78C-D09BEB1CFC3A}"/>
              </a:ext>
            </a:extLst>
          </p:cNvPr>
          <p:cNvSpPr txBox="1"/>
          <p:nvPr userDrawn="1"/>
        </p:nvSpPr>
        <p:spPr>
          <a:xfrm>
            <a:off x="4343401" y="353632"/>
            <a:ext cx="3086100" cy="276999"/>
          </a:xfrm>
          <a:prstGeom prst="rect">
            <a:avLst/>
          </a:prstGeom>
          <a:noFill/>
        </p:spPr>
        <p:txBody>
          <a:bodyPr wrap="square" lIns="0" tIns="0" rIns="0" bIns="0" rtlCol="0" anchor="ctr" anchorCtr="0">
            <a:spAutoFit/>
          </a:bodyPr>
          <a:lstStyle/>
          <a:p>
            <a:pPr algn="r">
              <a:spcAft>
                <a:spcPts val="1200"/>
              </a:spcAft>
            </a:pPr>
            <a:r>
              <a:rPr lang="en-US" b="1" dirty="0">
                <a:solidFill>
                  <a:schemeClr val="bg1"/>
                </a:solidFill>
                <a:latin typeface="Gill Sans Nova" panose="020F0502020204030204" pitchFamily="34" charset="0"/>
                <a:ea typeface="Open Sans" panose="020B0606030504020204" pitchFamily="34" charset="0"/>
                <a:cs typeface="Gill Sans Nova" panose="020F0502020204030204" pitchFamily="34" charset="0"/>
              </a:rPr>
              <a:t>ELECTRICAL SOLUTIONS</a:t>
            </a:r>
          </a:p>
        </p:txBody>
      </p:sp>
      <p:sp>
        <p:nvSpPr>
          <p:cNvPr id="10" name="TextBox 9">
            <a:extLst>
              <a:ext uri="{FF2B5EF4-FFF2-40B4-BE49-F238E27FC236}">
                <a16:creationId xmlns:a16="http://schemas.microsoft.com/office/drawing/2014/main" id="{7A6997DB-36B2-EF9E-2D02-4ED09A114ED4}"/>
              </a:ext>
            </a:extLst>
          </p:cNvPr>
          <p:cNvSpPr txBox="1"/>
          <p:nvPr userDrawn="1"/>
        </p:nvSpPr>
        <p:spPr>
          <a:xfrm>
            <a:off x="3886199" y="9668656"/>
            <a:ext cx="3543301" cy="153888"/>
          </a:xfrm>
          <a:prstGeom prst="rect">
            <a:avLst/>
          </a:prstGeom>
          <a:noFill/>
        </p:spPr>
        <p:txBody>
          <a:bodyPr wrap="square" lIns="0" tIns="0" rIns="0" bIns="0" rtlCol="0" anchor="ctr" anchorCtr="0">
            <a:spAutoFit/>
          </a:bodyPr>
          <a:lstStyle/>
          <a:p>
            <a:pPr algn="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ElectrisTeam.com</a:t>
            </a:r>
          </a:p>
        </p:txBody>
      </p:sp>
      <p:pic>
        <p:nvPicPr>
          <p:cNvPr id="5" name="Picture 4">
            <a:extLst>
              <a:ext uri="{FF2B5EF4-FFF2-40B4-BE49-F238E27FC236}">
                <a16:creationId xmlns:a16="http://schemas.microsoft.com/office/drawing/2014/main" id="{A922A852-4367-1181-D1FF-9F6B88B1AFF1}"/>
              </a:ext>
            </a:extLst>
          </p:cNvPr>
          <p:cNvPicPr>
            <a:picLocks noChangeAspect="1"/>
          </p:cNvPicPr>
          <p:nvPr userDrawn="1"/>
        </p:nvPicPr>
        <p:blipFill>
          <a:blip r:embed="rId14"/>
          <a:stretch>
            <a:fillRect/>
          </a:stretch>
        </p:blipFill>
        <p:spPr>
          <a:xfrm>
            <a:off x="342899" y="132582"/>
            <a:ext cx="1688738" cy="566977"/>
          </a:xfrm>
          <a:prstGeom prst="rect">
            <a:avLst/>
          </a:prstGeom>
        </p:spPr>
      </p:pic>
      <p:sp>
        <p:nvSpPr>
          <p:cNvPr id="6" name="Rectangle 5">
            <a:extLst>
              <a:ext uri="{FF2B5EF4-FFF2-40B4-BE49-F238E27FC236}">
                <a16:creationId xmlns:a16="http://schemas.microsoft.com/office/drawing/2014/main" id="{A4728351-9487-4180-1C66-927FE187F34B}"/>
              </a:ext>
            </a:extLst>
          </p:cNvPr>
          <p:cNvSpPr/>
          <p:nvPr userDrawn="1"/>
        </p:nvSpPr>
        <p:spPr>
          <a:xfrm>
            <a:off x="-7672" y="9598521"/>
            <a:ext cx="4078617" cy="276999"/>
          </a:xfrm>
          <a:prstGeom prst="rect">
            <a:avLst/>
          </a:prstGeom>
          <a:noFill/>
        </p:spPr>
        <p:txBody>
          <a:bodyPr wrap="none" lIns="91440" tIns="45720" rIns="91440" bIns="45720">
            <a:spAutoFit/>
          </a:bodyPr>
          <a:lstStyle/>
          <a:p>
            <a:pPr algn="ctr"/>
            <a:r>
              <a:rPr lang="en-US" sz="12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STRONG RELATIONSHIPS. POWERFUL SOLUTIONS</a:t>
            </a:r>
            <a:r>
              <a:rPr lang="en-US" sz="1200" b="1"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3461402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16" userDrawn="1">
          <p15:clr>
            <a:srgbClr val="F26B43"/>
          </p15:clr>
        </p15:guide>
        <p15:guide id="3" pos="4680" userDrawn="1">
          <p15:clr>
            <a:srgbClr val="F26B43"/>
          </p15:clr>
        </p15:guide>
        <p15:guide id="4" orient="horz" pos="3168" userDrawn="1">
          <p15:clr>
            <a:srgbClr val="F26B43"/>
          </p15:clr>
        </p15:guide>
        <p15:guide id="5" orient="horz" pos="1152" userDrawn="1">
          <p15:clr>
            <a:srgbClr val="F26B43"/>
          </p15:clr>
        </p15:guide>
        <p15:guide id="6"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08;p1">
            <a:extLst>
              <a:ext uri="{FF2B5EF4-FFF2-40B4-BE49-F238E27FC236}">
                <a16:creationId xmlns:a16="http://schemas.microsoft.com/office/drawing/2014/main" id="{9043B591-79ED-AE46-7A4B-4A8644B0CFD9}"/>
              </a:ext>
            </a:extLst>
          </p:cNvPr>
          <p:cNvSpPr/>
          <p:nvPr/>
        </p:nvSpPr>
        <p:spPr>
          <a:xfrm>
            <a:off x="5178330" y="527796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5" name="Google Shape;105;p1">
            <a:extLst>
              <a:ext uri="{FF2B5EF4-FFF2-40B4-BE49-F238E27FC236}">
                <a16:creationId xmlns:a16="http://schemas.microsoft.com/office/drawing/2014/main" id="{94AB3DD2-BE99-D631-6BE6-035502DE7CF6}"/>
              </a:ext>
            </a:extLst>
          </p:cNvPr>
          <p:cNvSpPr/>
          <p:nvPr/>
        </p:nvSpPr>
        <p:spPr>
          <a:xfrm>
            <a:off x="5178330" y="2923693"/>
            <a:ext cx="2056853" cy="1632133"/>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3" name="Google Shape;107;p1">
            <a:extLst>
              <a:ext uri="{FF2B5EF4-FFF2-40B4-BE49-F238E27FC236}">
                <a16:creationId xmlns:a16="http://schemas.microsoft.com/office/drawing/2014/main" id="{1CE94782-A73F-C084-D04C-E80A1330B13E}"/>
              </a:ext>
            </a:extLst>
          </p:cNvPr>
          <p:cNvSpPr/>
          <p:nvPr/>
        </p:nvSpPr>
        <p:spPr>
          <a:xfrm>
            <a:off x="2895500" y="527796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4" name="Google Shape;104;p1">
            <a:extLst>
              <a:ext uri="{FF2B5EF4-FFF2-40B4-BE49-F238E27FC236}">
                <a16:creationId xmlns:a16="http://schemas.microsoft.com/office/drawing/2014/main" id="{8A5B866A-A30E-83AB-2631-93EA3A89C7ED}"/>
              </a:ext>
            </a:extLst>
          </p:cNvPr>
          <p:cNvSpPr/>
          <p:nvPr/>
        </p:nvSpPr>
        <p:spPr>
          <a:xfrm>
            <a:off x="2895500" y="2923693"/>
            <a:ext cx="2056853" cy="1632132"/>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5" name="Google Shape;109;p1">
            <a:extLst>
              <a:ext uri="{FF2B5EF4-FFF2-40B4-BE49-F238E27FC236}">
                <a16:creationId xmlns:a16="http://schemas.microsoft.com/office/drawing/2014/main" id="{645195C3-C772-06A0-127F-F39778225D36}"/>
              </a:ext>
            </a:extLst>
          </p:cNvPr>
          <p:cNvSpPr/>
          <p:nvPr/>
        </p:nvSpPr>
        <p:spPr>
          <a:xfrm>
            <a:off x="596131" y="758801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2" name="Google Shape;103;p1">
            <a:extLst>
              <a:ext uri="{FF2B5EF4-FFF2-40B4-BE49-F238E27FC236}">
                <a16:creationId xmlns:a16="http://schemas.microsoft.com/office/drawing/2014/main" id="{4786B9D6-B0EB-EB80-C8DF-06F40B5D0613}"/>
              </a:ext>
            </a:extLst>
          </p:cNvPr>
          <p:cNvSpPr/>
          <p:nvPr/>
        </p:nvSpPr>
        <p:spPr>
          <a:xfrm>
            <a:off x="602015" y="2923693"/>
            <a:ext cx="2056853" cy="1632132"/>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 name="Google Shape;86;p1">
            <a:extLst>
              <a:ext uri="{FF2B5EF4-FFF2-40B4-BE49-F238E27FC236}">
                <a16:creationId xmlns:a16="http://schemas.microsoft.com/office/drawing/2014/main" id="{1DAC473B-A2B5-D390-C2D5-B218F9DD25EE}"/>
              </a:ext>
            </a:extLst>
          </p:cNvPr>
          <p:cNvSpPr/>
          <p:nvPr/>
        </p:nvSpPr>
        <p:spPr>
          <a:xfrm>
            <a:off x="2900561" y="3725301"/>
            <a:ext cx="2046731" cy="830956"/>
          </a:xfrm>
          <a:prstGeom prst="rect">
            <a:avLst/>
          </a:prstGeom>
          <a:noFill/>
          <a:ln>
            <a:noFill/>
          </a:ln>
        </p:spPr>
        <p:txBody>
          <a:bodyPr spcFirstLastPara="1" wrap="square" lIns="91425" tIns="45700" rIns="91425" bIns="45700" anchor="t" anchorCtr="0">
            <a:spAutoFit/>
          </a:bodyPr>
          <a:lstStyle/>
          <a:p>
            <a:r>
              <a:rPr lang="en-US" sz="1200" b="1" kern="100" dirty="0">
                <a:effectLst/>
                <a:latin typeface="Avenir-Light"/>
                <a:ea typeface="Aptos" panose="020B0004020202020204" pitchFamily="34" charset="0"/>
                <a:cs typeface="Times New Roman" panose="02020603050405020304" pitchFamily="18" charset="0"/>
              </a:rPr>
              <a:t>Residential, Commercial and Industrial Receptacles, Switches, Plugs and Connectors.</a:t>
            </a:r>
          </a:p>
        </p:txBody>
      </p:sp>
      <p:cxnSp>
        <p:nvCxnSpPr>
          <p:cNvPr id="9" name="Google Shape;87;p1">
            <a:extLst>
              <a:ext uri="{FF2B5EF4-FFF2-40B4-BE49-F238E27FC236}">
                <a16:creationId xmlns:a16="http://schemas.microsoft.com/office/drawing/2014/main" id="{2EC9FE5C-572B-F1D7-88BE-8BD69B6BE78B}"/>
              </a:ext>
            </a:extLst>
          </p:cNvPr>
          <p:cNvCxnSpPr>
            <a:cxnSpLocks/>
          </p:cNvCxnSpPr>
          <p:nvPr/>
        </p:nvCxnSpPr>
        <p:spPr>
          <a:xfrm rot="10800000">
            <a:off x="1597018" y="2797084"/>
            <a:ext cx="0" cy="2449"/>
          </a:xfrm>
          <a:prstGeom prst="straightConnector1">
            <a:avLst/>
          </a:prstGeom>
          <a:noFill/>
          <a:ln w="9525" cap="flat" cmpd="sng">
            <a:solidFill>
              <a:schemeClr val="accent1"/>
            </a:solidFill>
            <a:prstDash val="solid"/>
            <a:miter lim="800000"/>
            <a:headEnd type="none" w="sm" len="sm"/>
            <a:tailEnd type="none" w="sm" len="sm"/>
          </a:ln>
        </p:spPr>
      </p:cxnSp>
      <p:sp>
        <p:nvSpPr>
          <p:cNvPr id="11" name="Google Shape;89;p1">
            <a:extLst>
              <a:ext uri="{FF2B5EF4-FFF2-40B4-BE49-F238E27FC236}">
                <a16:creationId xmlns:a16="http://schemas.microsoft.com/office/drawing/2014/main" id="{0EBD0BCC-BFBB-6CBF-C608-C78859C9128A}"/>
              </a:ext>
            </a:extLst>
          </p:cNvPr>
          <p:cNvSpPr/>
          <p:nvPr/>
        </p:nvSpPr>
        <p:spPr>
          <a:xfrm>
            <a:off x="602015" y="527796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17" name="Google Shape;93;p1">
            <a:extLst>
              <a:ext uri="{FF2B5EF4-FFF2-40B4-BE49-F238E27FC236}">
                <a16:creationId xmlns:a16="http://schemas.microsoft.com/office/drawing/2014/main" id="{76AACFE4-A9E8-5295-F2E8-8EA56404BCCB}"/>
              </a:ext>
            </a:extLst>
          </p:cNvPr>
          <p:cNvSpPr/>
          <p:nvPr/>
        </p:nvSpPr>
        <p:spPr>
          <a:xfrm>
            <a:off x="5201469" y="3725301"/>
            <a:ext cx="2020721" cy="830956"/>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Power Fuses, Fuse Blocks, Elevator Disconnects, Motor Protection, and Arc Flash Relays.</a:t>
            </a:r>
            <a:endParaRPr sz="1200" b="1" dirty="0">
              <a:latin typeface="Source Sans Pro" panose="020B0503030403020204" pitchFamily="34" charset="0"/>
              <a:ea typeface="Source Sans Pro" panose="020B0503030403020204" pitchFamily="34" charset="0"/>
            </a:endParaRPr>
          </a:p>
        </p:txBody>
      </p:sp>
      <p:sp>
        <p:nvSpPr>
          <p:cNvPr id="21" name="Google Shape;96;p1">
            <a:extLst>
              <a:ext uri="{FF2B5EF4-FFF2-40B4-BE49-F238E27FC236}">
                <a16:creationId xmlns:a16="http://schemas.microsoft.com/office/drawing/2014/main" id="{A3C7A8CC-1B94-BD1A-3218-2DB793420122}"/>
              </a:ext>
            </a:extLst>
          </p:cNvPr>
          <p:cNvSpPr/>
          <p:nvPr/>
        </p:nvSpPr>
        <p:spPr>
          <a:xfrm>
            <a:off x="629554" y="6099578"/>
            <a:ext cx="2001774"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000" b="1" dirty="0">
                <a:latin typeface="Avenir-Light"/>
                <a:ea typeface="Source Sans Pro" panose="020B0503030403020204" pitchFamily="34" charset="0"/>
                <a:cs typeface="Lato"/>
                <a:sym typeface="Lato"/>
              </a:rPr>
              <a:t>Durable, Flexible, Corrosion-Resistant Metal and Non-Metallic Cable Tray and Wire Mesh Solutions for Routing Cables.</a:t>
            </a:r>
            <a:endParaRPr b="1" dirty="0">
              <a:latin typeface="Avenir-Light"/>
              <a:ea typeface="Source Sans Pro" panose="020B0503030403020204" pitchFamily="34" charset="0"/>
            </a:endParaRPr>
          </a:p>
        </p:txBody>
      </p:sp>
      <p:sp>
        <p:nvSpPr>
          <p:cNvPr id="28" name="Google Shape;99;p1">
            <a:extLst>
              <a:ext uri="{FF2B5EF4-FFF2-40B4-BE49-F238E27FC236}">
                <a16:creationId xmlns:a16="http://schemas.microsoft.com/office/drawing/2014/main" id="{4DA2C5D2-EFE9-3640-4545-D99E7FE5911E}"/>
              </a:ext>
            </a:extLst>
          </p:cNvPr>
          <p:cNvSpPr/>
          <p:nvPr/>
        </p:nvSpPr>
        <p:spPr>
          <a:xfrm>
            <a:off x="2895960" y="6099578"/>
            <a:ext cx="2073118" cy="769401"/>
          </a:xfrm>
          <a:prstGeom prst="rect">
            <a:avLst/>
          </a:prstGeom>
          <a:noFill/>
          <a:ln>
            <a:noFill/>
          </a:ln>
        </p:spPr>
        <p:txBody>
          <a:bodyPr spcFirstLastPara="1" wrap="square" lIns="91425" tIns="45700" rIns="91425" bIns="45700" anchor="t" anchorCtr="0">
            <a:spAutoFit/>
          </a:bodyPr>
          <a:lstStyle/>
          <a:p>
            <a:pPr algn="l"/>
            <a:r>
              <a:rPr lang="en-US" sz="1100" b="1" dirty="0">
                <a:latin typeface="Avenir-Light"/>
              </a:rPr>
              <a:t>C</a:t>
            </a:r>
            <a:r>
              <a:rPr lang="en-US" sz="1100" b="1" i="0" u="none" strike="noStrike" baseline="0" dirty="0">
                <a:latin typeface="Avenir-Light"/>
              </a:rPr>
              <a:t>able Management and Protection </a:t>
            </a:r>
            <a:r>
              <a:rPr lang="en-US" sz="1100" b="1" dirty="0">
                <a:latin typeface="Avenir-Light"/>
              </a:rPr>
              <a:t>P</a:t>
            </a:r>
            <a:r>
              <a:rPr lang="en-US" sz="1100" b="1" i="0" u="none" strike="noStrike" baseline="0" dirty="0">
                <a:latin typeface="Avenir-Light"/>
              </a:rPr>
              <a:t>roducts, </a:t>
            </a:r>
            <a:r>
              <a:rPr lang="en-US" sz="1100" b="1" dirty="0">
                <a:latin typeface="Avenir-Light"/>
              </a:rPr>
              <a:t>I</a:t>
            </a:r>
            <a:r>
              <a:rPr lang="en-US" sz="1100" b="1" i="0" u="none" strike="noStrike" baseline="0" dirty="0">
                <a:latin typeface="Avenir-Light"/>
              </a:rPr>
              <a:t>dentification Systems and Network Connectivity </a:t>
            </a:r>
            <a:r>
              <a:rPr lang="en-US" sz="1100" b="1" dirty="0">
                <a:latin typeface="Avenir-Light"/>
              </a:rPr>
              <a:t>S</a:t>
            </a:r>
            <a:r>
              <a:rPr lang="en-US" sz="1100" b="1" i="0" u="none" strike="noStrike" baseline="0" dirty="0">
                <a:latin typeface="Avenir-Light"/>
              </a:rPr>
              <a:t>olutions</a:t>
            </a:r>
            <a:r>
              <a:rPr lang="en-US" sz="1100" b="1" dirty="0">
                <a:latin typeface="Source Sans Pro" panose="020B0503030403020204" pitchFamily="34" charset="0"/>
                <a:ea typeface="Source Sans Pro" panose="020B0503030403020204" pitchFamily="34" charset="0"/>
                <a:cs typeface="Lato"/>
                <a:sym typeface="Lato"/>
              </a:rPr>
              <a:t>.</a:t>
            </a:r>
            <a:endParaRPr sz="1100" b="1" dirty="0">
              <a:latin typeface="Source Sans Pro" panose="020B0503030403020204" pitchFamily="34" charset="0"/>
              <a:ea typeface="Source Sans Pro" panose="020B0503030403020204" pitchFamily="34" charset="0"/>
            </a:endParaRPr>
          </a:p>
        </p:txBody>
      </p:sp>
      <p:sp>
        <p:nvSpPr>
          <p:cNvPr id="29" name="Google Shape;100;p1">
            <a:extLst>
              <a:ext uri="{FF2B5EF4-FFF2-40B4-BE49-F238E27FC236}">
                <a16:creationId xmlns:a16="http://schemas.microsoft.com/office/drawing/2014/main" id="{75A97C35-1520-EA57-AB9A-2E5A68F6066F}"/>
              </a:ext>
            </a:extLst>
          </p:cNvPr>
          <p:cNvSpPr/>
          <p:nvPr/>
        </p:nvSpPr>
        <p:spPr>
          <a:xfrm>
            <a:off x="5180288" y="6099578"/>
            <a:ext cx="2052936"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dirty="0">
                <a:latin typeface="Avenir-Light"/>
                <a:ea typeface="Source Sans Pro" panose="020B0503030403020204" pitchFamily="34" charset="0"/>
              </a:rPr>
              <a:t>High Durability and Chemical Resistance, Schedule 80 &amp; 40; Used in Commercial and Residential Sectors.</a:t>
            </a:r>
            <a:endParaRPr sz="1200" b="1" dirty="0">
              <a:latin typeface="Source Sans Pro" panose="020B0503030403020204" pitchFamily="34" charset="0"/>
              <a:ea typeface="Source Sans Pro" panose="020B0503030403020204" pitchFamily="34" charset="0"/>
            </a:endParaRPr>
          </a:p>
        </p:txBody>
      </p:sp>
      <p:sp>
        <p:nvSpPr>
          <p:cNvPr id="31" name="Google Shape;102;p1">
            <a:extLst>
              <a:ext uri="{FF2B5EF4-FFF2-40B4-BE49-F238E27FC236}">
                <a16:creationId xmlns:a16="http://schemas.microsoft.com/office/drawing/2014/main" id="{784032A0-1D58-75DC-96F1-58E58D4FD3C2}"/>
              </a:ext>
            </a:extLst>
          </p:cNvPr>
          <p:cNvSpPr/>
          <p:nvPr/>
        </p:nvSpPr>
        <p:spPr>
          <a:xfrm>
            <a:off x="648422" y="8428558"/>
            <a:ext cx="1991144" cy="646290"/>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Indoor/Outdoor Lighting, Exits &amp; Emergency, LED Lamps and Luminaires.</a:t>
            </a:r>
            <a:endParaRPr sz="1200" b="1" dirty="0">
              <a:latin typeface="Source Sans Pro" panose="020B0503030403020204" pitchFamily="34" charset="0"/>
              <a:ea typeface="Source Sans Pro" panose="020B0503030403020204" pitchFamily="34" charset="0"/>
              <a:cs typeface="Lato"/>
              <a:sym typeface="Lato"/>
            </a:endParaRPr>
          </a:p>
        </p:txBody>
      </p:sp>
      <p:sp>
        <p:nvSpPr>
          <p:cNvPr id="32" name="Google Shape;106;p1">
            <a:extLst>
              <a:ext uri="{FF2B5EF4-FFF2-40B4-BE49-F238E27FC236}">
                <a16:creationId xmlns:a16="http://schemas.microsoft.com/office/drawing/2014/main" id="{947BE3A6-44BF-D934-99EA-D6A32702F208}"/>
              </a:ext>
            </a:extLst>
          </p:cNvPr>
          <p:cNvSpPr/>
          <p:nvPr/>
        </p:nvSpPr>
        <p:spPr>
          <a:xfrm>
            <a:off x="2862077" y="758801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7" name="Google Shape;112;p1">
            <a:extLst>
              <a:ext uri="{FF2B5EF4-FFF2-40B4-BE49-F238E27FC236}">
                <a16:creationId xmlns:a16="http://schemas.microsoft.com/office/drawing/2014/main" id="{7A649CA5-A8DA-368E-DF9E-C09AC4A1BC53}"/>
              </a:ext>
            </a:extLst>
          </p:cNvPr>
          <p:cNvSpPr/>
          <p:nvPr/>
        </p:nvSpPr>
        <p:spPr>
          <a:xfrm>
            <a:off x="5133308" y="7602961"/>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41" name="Google Shape;117;p1">
            <a:extLst>
              <a:ext uri="{FF2B5EF4-FFF2-40B4-BE49-F238E27FC236}">
                <a16:creationId xmlns:a16="http://schemas.microsoft.com/office/drawing/2014/main" id="{40942AED-4C45-BCBC-C712-1EFFB8045913}"/>
              </a:ext>
            </a:extLst>
          </p:cNvPr>
          <p:cNvSpPr/>
          <p:nvPr/>
        </p:nvSpPr>
        <p:spPr>
          <a:xfrm>
            <a:off x="2853944" y="8444038"/>
            <a:ext cx="2056853" cy="830956"/>
          </a:xfrm>
          <a:prstGeom prst="rect">
            <a:avLst/>
          </a:prstGeom>
          <a:noFill/>
          <a:ln>
            <a:noFill/>
          </a:ln>
        </p:spPr>
        <p:txBody>
          <a:bodyPr spcFirstLastPara="1" wrap="square" lIns="91425" tIns="45700" rIns="91425" bIns="45700" anchor="t" anchorCtr="0">
            <a:spAutoFit/>
          </a:bodyPr>
          <a:lstStyle/>
          <a:p>
            <a:r>
              <a:rPr lang="en-US" sz="1200" b="1" kern="100" dirty="0">
                <a:effectLst/>
                <a:latin typeface="Avenir-Light"/>
                <a:ea typeface="Aptos" panose="020B0004020202020204" pitchFamily="34" charset="0"/>
                <a:cs typeface="Times New Roman" panose="02020603050405020304" pitchFamily="18" charset="0"/>
              </a:rPr>
              <a:t>Manual, Time-Based, Photosensors, Dimming Systems, Networked Lighting, Wireless Control Systems.</a:t>
            </a:r>
          </a:p>
        </p:txBody>
      </p:sp>
      <p:sp>
        <p:nvSpPr>
          <p:cNvPr id="43" name="TextBox 42">
            <a:extLst>
              <a:ext uri="{FF2B5EF4-FFF2-40B4-BE49-F238E27FC236}">
                <a16:creationId xmlns:a16="http://schemas.microsoft.com/office/drawing/2014/main" id="{7CD06D26-BEDB-753C-9FE3-85AC19D9C39A}"/>
              </a:ext>
            </a:extLst>
          </p:cNvPr>
          <p:cNvSpPr txBox="1"/>
          <p:nvPr/>
        </p:nvSpPr>
        <p:spPr>
          <a:xfrm>
            <a:off x="5157899" y="8420592"/>
            <a:ext cx="2030868" cy="830997"/>
          </a:xfrm>
          <a:prstGeom prst="rect">
            <a:avLst/>
          </a:prstGeom>
          <a:noFill/>
        </p:spPr>
        <p:txBody>
          <a:bodyPr wrap="square">
            <a:spAutoFit/>
          </a:bodyPr>
          <a:lstStyle/>
          <a:p>
            <a:pPr algn="l"/>
            <a:r>
              <a:rPr lang="en-US" sz="1200" b="1" i="0" u="none" strike="noStrike" baseline="0" dirty="0">
                <a:latin typeface="Avenir-Light"/>
              </a:rPr>
              <a:t>Single Position and Multi-Position Meter Sockets, Instrument Rated Metering, Pedestals, and Tap Boxes.</a:t>
            </a:r>
            <a:endParaRPr lang="en-US" sz="1200" b="1" dirty="0">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5BD91951-4688-91CD-76AF-4D5587BC4424}"/>
              </a:ext>
            </a:extLst>
          </p:cNvPr>
          <p:cNvPicPr>
            <a:picLocks noChangeAspect="1"/>
          </p:cNvPicPr>
          <p:nvPr/>
        </p:nvPicPr>
        <p:blipFill rotWithShape="1">
          <a:blip r:embed="rId2"/>
          <a:srcRect t="14606" b="9793"/>
          <a:stretch/>
        </p:blipFill>
        <p:spPr>
          <a:xfrm>
            <a:off x="1015072" y="3015566"/>
            <a:ext cx="1338411" cy="607103"/>
          </a:xfrm>
          <a:prstGeom prst="rect">
            <a:avLst/>
          </a:prstGeom>
        </p:spPr>
      </p:pic>
      <p:pic>
        <p:nvPicPr>
          <p:cNvPr id="15" name="Picture 14">
            <a:extLst>
              <a:ext uri="{FF2B5EF4-FFF2-40B4-BE49-F238E27FC236}">
                <a16:creationId xmlns:a16="http://schemas.microsoft.com/office/drawing/2014/main" id="{6DD23EFB-E3ED-7516-AC5C-E77B936B68AA}"/>
              </a:ext>
            </a:extLst>
          </p:cNvPr>
          <p:cNvPicPr>
            <a:picLocks noChangeAspect="1"/>
          </p:cNvPicPr>
          <p:nvPr/>
        </p:nvPicPr>
        <p:blipFill rotWithShape="1">
          <a:blip r:embed="rId3"/>
          <a:srcRect t="15025" b="10526"/>
          <a:stretch/>
        </p:blipFill>
        <p:spPr>
          <a:xfrm>
            <a:off x="1144117" y="7679189"/>
            <a:ext cx="982954" cy="731798"/>
          </a:xfrm>
          <a:prstGeom prst="rect">
            <a:avLst/>
          </a:prstGeom>
        </p:spPr>
      </p:pic>
      <p:sp>
        <p:nvSpPr>
          <p:cNvPr id="7" name="Rectangle 6">
            <a:extLst>
              <a:ext uri="{FF2B5EF4-FFF2-40B4-BE49-F238E27FC236}">
                <a16:creationId xmlns:a16="http://schemas.microsoft.com/office/drawing/2014/main" id="{D165EFCD-6FE4-99DD-2E1B-608F1AD905C4}"/>
              </a:ext>
            </a:extLst>
          </p:cNvPr>
          <p:cNvSpPr/>
          <p:nvPr/>
        </p:nvSpPr>
        <p:spPr>
          <a:xfrm>
            <a:off x="738939" y="2448345"/>
            <a:ext cx="1696298"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Wire &amp; Cable</a:t>
            </a:r>
          </a:p>
        </p:txBody>
      </p:sp>
      <p:sp>
        <p:nvSpPr>
          <p:cNvPr id="14" name="Rectangle 13">
            <a:extLst>
              <a:ext uri="{FF2B5EF4-FFF2-40B4-BE49-F238E27FC236}">
                <a16:creationId xmlns:a16="http://schemas.microsoft.com/office/drawing/2014/main" id="{FEE87D93-E70F-DABE-F3AB-05AF98ADB3B1}"/>
              </a:ext>
            </a:extLst>
          </p:cNvPr>
          <p:cNvSpPr/>
          <p:nvPr/>
        </p:nvSpPr>
        <p:spPr>
          <a:xfrm>
            <a:off x="5771642" y="2393225"/>
            <a:ext cx="883575"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Fuses</a:t>
            </a:r>
          </a:p>
        </p:txBody>
      </p:sp>
      <p:sp>
        <p:nvSpPr>
          <p:cNvPr id="18" name="Rectangle 17">
            <a:extLst>
              <a:ext uri="{FF2B5EF4-FFF2-40B4-BE49-F238E27FC236}">
                <a16:creationId xmlns:a16="http://schemas.microsoft.com/office/drawing/2014/main" id="{4543832C-169A-1C1D-02F1-881E96E1B7FD}"/>
              </a:ext>
            </a:extLst>
          </p:cNvPr>
          <p:cNvSpPr/>
          <p:nvPr/>
        </p:nvSpPr>
        <p:spPr>
          <a:xfrm>
            <a:off x="2971297" y="2417912"/>
            <a:ext cx="1896674"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Wiring Devices</a:t>
            </a:r>
          </a:p>
        </p:txBody>
      </p:sp>
      <p:sp>
        <p:nvSpPr>
          <p:cNvPr id="19" name="Rectangle 18">
            <a:extLst>
              <a:ext uri="{FF2B5EF4-FFF2-40B4-BE49-F238E27FC236}">
                <a16:creationId xmlns:a16="http://schemas.microsoft.com/office/drawing/2014/main" id="{82D293DB-F623-E47B-1EC6-8D7DBE9ED05B}"/>
              </a:ext>
            </a:extLst>
          </p:cNvPr>
          <p:cNvSpPr/>
          <p:nvPr/>
        </p:nvSpPr>
        <p:spPr>
          <a:xfrm>
            <a:off x="919968" y="4825549"/>
            <a:ext cx="1425711"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Cable Tray</a:t>
            </a:r>
          </a:p>
        </p:txBody>
      </p:sp>
      <p:sp>
        <p:nvSpPr>
          <p:cNvPr id="20" name="Rectangle 19">
            <a:extLst>
              <a:ext uri="{FF2B5EF4-FFF2-40B4-BE49-F238E27FC236}">
                <a16:creationId xmlns:a16="http://schemas.microsoft.com/office/drawing/2014/main" id="{3C46824E-D36B-44F5-12E1-63E547BE1999}"/>
              </a:ext>
            </a:extLst>
          </p:cNvPr>
          <p:cNvSpPr/>
          <p:nvPr/>
        </p:nvSpPr>
        <p:spPr>
          <a:xfrm>
            <a:off x="5856600" y="4822439"/>
            <a:ext cx="713658"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PVC</a:t>
            </a:r>
          </a:p>
        </p:txBody>
      </p:sp>
      <p:sp>
        <p:nvSpPr>
          <p:cNvPr id="23" name="Rectangle 22">
            <a:extLst>
              <a:ext uri="{FF2B5EF4-FFF2-40B4-BE49-F238E27FC236}">
                <a16:creationId xmlns:a16="http://schemas.microsoft.com/office/drawing/2014/main" id="{6D283E6C-F290-956A-B4D6-7E4B7F6338B2}"/>
              </a:ext>
            </a:extLst>
          </p:cNvPr>
          <p:cNvSpPr/>
          <p:nvPr/>
        </p:nvSpPr>
        <p:spPr>
          <a:xfrm>
            <a:off x="2715071" y="4803402"/>
            <a:ext cx="2422459"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Cable Management</a:t>
            </a:r>
          </a:p>
        </p:txBody>
      </p:sp>
      <p:sp>
        <p:nvSpPr>
          <p:cNvPr id="26" name="Rectangle 25">
            <a:extLst>
              <a:ext uri="{FF2B5EF4-FFF2-40B4-BE49-F238E27FC236}">
                <a16:creationId xmlns:a16="http://schemas.microsoft.com/office/drawing/2014/main" id="{7413A677-37C3-FE54-056C-5F048222053B}"/>
              </a:ext>
            </a:extLst>
          </p:cNvPr>
          <p:cNvSpPr/>
          <p:nvPr/>
        </p:nvSpPr>
        <p:spPr>
          <a:xfrm>
            <a:off x="1043120" y="7145836"/>
            <a:ext cx="1083951"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Lighting</a:t>
            </a:r>
          </a:p>
        </p:txBody>
      </p:sp>
      <p:sp>
        <p:nvSpPr>
          <p:cNvPr id="27" name="Rectangle 26">
            <a:extLst>
              <a:ext uri="{FF2B5EF4-FFF2-40B4-BE49-F238E27FC236}">
                <a16:creationId xmlns:a16="http://schemas.microsoft.com/office/drawing/2014/main" id="{C78FC791-7A16-327C-E57D-45978E0B1A83}"/>
              </a:ext>
            </a:extLst>
          </p:cNvPr>
          <p:cNvSpPr/>
          <p:nvPr/>
        </p:nvSpPr>
        <p:spPr>
          <a:xfrm>
            <a:off x="5626811" y="7146404"/>
            <a:ext cx="966931"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Meters</a:t>
            </a:r>
          </a:p>
        </p:txBody>
      </p:sp>
      <p:sp>
        <p:nvSpPr>
          <p:cNvPr id="30" name="Rectangle 29">
            <a:extLst>
              <a:ext uri="{FF2B5EF4-FFF2-40B4-BE49-F238E27FC236}">
                <a16:creationId xmlns:a16="http://schemas.microsoft.com/office/drawing/2014/main" id="{AB6BE852-0C41-01FA-300C-DA376D57F76E}"/>
              </a:ext>
            </a:extLst>
          </p:cNvPr>
          <p:cNvSpPr/>
          <p:nvPr/>
        </p:nvSpPr>
        <p:spPr>
          <a:xfrm>
            <a:off x="3262283" y="7141308"/>
            <a:ext cx="1140057"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Controls</a:t>
            </a:r>
          </a:p>
        </p:txBody>
      </p:sp>
      <p:pic>
        <p:nvPicPr>
          <p:cNvPr id="40" name="Picture 39">
            <a:extLst>
              <a:ext uri="{FF2B5EF4-FFF2-40B4-BE49-F238E27FC236}">
                <a16:creationId xmlns:a16="http://schemas.microsoft.com/office/drawing/2014/main" id="{69C18E03-F3CD-60A2-4243-69D4713CD0CA}"/>
              </a:ext>
            </a:extLst>
          </p:cNvPr>
          <p:cNvPicPr>
            <a:picLocks noChangeAspect="1"/>
          </p:cNvPicPr>
          <p:nvPr/>
        </p:nvPicPr>
        <p:blipFill>
          <a:blip r:embed="rId4"/>
          <a:srcRect t="20046" b="19818"/>
          <a:stretch/>
        </p:blipFill>
        <p:spPr>
          <a:xfrm>
            <a:off x="5823153" y="7762385"/>
            <a:ext cx="1331156" cy="601760"/>
          </a:xfrm>
          <a:prstGeom prst="rect">
            <a:avLst/>
          </a:prstGeom>
        </p:spPr>
      </p:pic>
      <p:pic>
        <p:nvPicPr>
          <p:cNvPr id="44" name="Picture 43">
            <a:extLst>
              <a:ext uri="{FF2B5EF4-FFF2-40B4-BE49-F238E27FC236}">
                <a16:creationId xmlns:a16="http://schemas.microsoft.com/office/drawing/2014/main" id="{EF353A52-C8E5-329D-6D4D-2CF4DC8126DA}"/>
              </a:ext>
            </a:extLst>
          </p:cNvPr>
          <p:cNvPicPr>
            <a:picLocks noChangeAspect="1"/>
          </p:cNvPicPr>
          <p:nvPr/>
        </p:nvPicPr>
        <p:blipFill>
          <a:blip r:embed="rId5"/>
          <a:stretch>
            <a:fillRect/>
          </a:stretch>
        </p:blipFill>
        <p:spPr>
          <a:xfrm>
            <a:off x="969644" y="5314395"/>
            <a:ext cx="1234888" cy="821762"/>
          </a:xfrm>
          <a:prstGeom prst="rect">
            <a:avLst/>
          </a:prstGeom>
        </p:spPr>
      </p:pic>
      <p:pic>
        <p:nvPicPr>
          <p:cNvPr id="45" name="Picture 44">
            <a:extLst>
              <a:ext uri="{FF2B5EF4-FFF2-40B4-BE49-F238E27FC236}">
                <a16:creationId xmlns:a16="http://schemas.microsoft.com/office/drawing/2014/main" id="{B312E53D-EDCF-DEE4-EFA9-133213DB274C}"/>
              </a:ext>
            </a:extLst>
          </p:cNvPr>
          <p:cNvPicPr>
            <a:picLocks noChangeAspect="1"/>
          </p:cNvPicPr>
          <p:nvPr/>
        </p:nvPicPr>
        <p:blipFill>
          <a:blip r:embed="rId6"/>
          <a:stretch>
            <a:fillRect/>
          </a:stretch>
        </p:blipFill>
        <p:spPr>
          <a:xfrm>
            <a:off x="5539548" y="5342404"/>
            <a:ext cx="1312381" cy="760736"/>
          </a:xfrm>
          <a:prstGeom prst="rect">
            <a:avLst/>
          </a:prstGeom>
        </p:spPr>
      </p:pic>
      <p:sp>
        <p:nvSpPr>
          <p:cNvPr id="10" name="TextBox 9">
            <a:extLst>
              <a:ext uri="{FF2B5EF4-FFF2-40B4-BE49-F238E27FC236}">
                <a16:creationId xmlns:a16="http://schemas.microsoft.com/office/drawing/2014/main" id="{840B9E27-BE4F-E770-8D50-15DBEE4DAE5B}"/>
              </a:ext>
            </a:extLst>
          </p:cNvPr>
          <p:cNvSpPr txBox="1"/>
          <p:nvPr/>
        </p:nvSpPr>
        <p:spPr>
          <a:xfrm>
            <a:off x="411107" y="1373125"/>
            <a:ext cx="7265360" cy="830997"/>
          </a:xfrm>
          <a:prstGeom prst="rect">
            <a:avLst/>
          </a:prstGeom>
          <a:noFill/>
        </p:spPr>
        <p:txBody>
          <a:bodyPr wrap="square">
            <a:spAutoFit/>
          </a:bodyPr>
          <a:lstStyle/>
          <a:p>
            <a:r>
              <a:rPr lang="en-US" sz="1200" dirty="0">
                <a:solidFill>
                  <a:srgbClr val="1F2023"/>
                </a:solidFill>
                <a:latin typeface="Arial" panose="020B0604020202020204" pitchFamily="34" charset="0"/>
                <a:cs typeface="Arial" panose="020B0604020202020204" pitchFamily="34" charset="0"/>
              </a:rPr>
              <a:t>Electris360 represents the top electrical products, addressing industry challenges with efficient, valuable information. With over 200 years of combined experience, our sales team provides expert advice across regions for personalized service. We offer comprehensive support in product selection, efficient communication for quick decision-making, and training on best practices to ensure long-term success.</a:t>
            </a:r>
          </a:p>
        </p:txBody>
      </p:sp>
      <p:sp>
        <p:nvSpPr>
          <p:cNvPr id="36" name="TextBox 35">
            <a:extLst>
              <a:ext uri="{FF2B5EF4-FFF2-40B4-BE49-F238E27FC236}">
                <a16:creationId xmlns:a16="http://schemas.microsoft.com/office/drawing/2014/main" id="{9EE71900-C26C-091D-9C1F-38123E2518A1}"/>
              </a:ext>
            </a:extLst>
          </p:cNvPr>
          <p:cNvSpPr txBox="1"/>
          <p:nvPr/>
        </p:nvSpPr>
        <p:spPr>
          <a:xfrm>
            <a:off x="553019" y="971466"/>
            <a:ext cx="6733211" cy="369332"/>
          </a:xfrm>
          <a:prstGeom prst="rect">
            <a:avLst/>
          </a:prstGeom>
          <a:noFill/>
        </p:spPr>
        <p:txBody>
          <a:bodyPr wrap="square">
            <a:spAutoFit/>
          </a:bodyPr>
          <a:lstStyle/>
          <a:p>
            <a:r>
              <a:rPr lang="en-US" b="1" dirty="0">
                <a:solidFill>
                  <a:srgbClr val="CC6600"/>
                </a:solidFill>
                <a:latin typeface="Arial" panose="020B0604020202020204" pitchFamily="34" charset="0"/>
                <a:cs typeface="Arial" panose="020B0604020202020204" pitchFamily="34" charset="0"/>
              </a:rPr>
              <a:t>WE PROVIDE OUR CLIENTS WITH BUNDLED SOLUTIONS</a:t>
            </a:r>
          </a:p>
        </p:txBody>
      </p:sp>
      <p:pic>
        <p:nvPicPr>
          <p:cNvPr id="59" name="Picture 58">
            <a:extLst>
              <a:ext uri="{FF2B5EF4-FFF2-40B4-BE49-F238E27FC236}">
                <a16:creationId xmlns:a16="http://schemas.microsoft.com/office/drawing/2014/main" id="{E7774F3E-C017-CDD3-4194-8C67E0B34647}"/>
              </a:ext>
            </a:extLst>
          </p:cNvPr>
          <p:cNvPicPr>
            <a:picLocks noChangeAspect="1"/>
          </p:cNvPicPr>
          <p:nvPr/>
        </p:nvPicPr>
        <p:blipFill>
          <a:blip r:embed="rId7"/>
          <a:stretch>
            <a:fillRect/>
          </a:stretch>
        </p:blipFill>
        <p:spPr>
          <a:xfrm>
            <a:off x="3101548" y="3060235"/>
            <a:ext cx="942239" cy="516295"/>
          </a:xfrm>
          <a:prstGeom prst="rect">
            <a:avLst/>
          </a:prstGeom>
        </p:spPr>
      </p:pic>
      <p:pic>
        <p:nvPicPr>
          <p:cNvPr id="60" name="Picture 59">
            <a:extLst>
              <a:ext uri="{FF2B5EF4-FFF2-40B4-BE49-F238E27FC236}">
                <a16:creationId xmlns:a16="http://schemas.microsoft.com/office/drawing/2014/main" id="{9E27B881-F5D0-5AE3-FD19-E5CCBD14DCC8}"/>
              </a:ext>
            </a:extLst>
          </p:cNvPr>
          <p:cNvPicPr>
            <a:picLocks noChangeAspect="1"/>
          </p:cNvPicPr>
          <p:nvPr/>
        </p:nvPicPr>
        <p:blipFill>
          <a:blip r:embed="rId8"/>
          <a:stretch>
            <a:fillRect/>
          </a:stretch>
        </p:blipFill>
        <p:spPr>
          <a:xfrm>
            <a:off x="4236014" y="3058016"/>
            <a:ext cx="524112" cy="579700"/>
          </a:xfrm>
          <a:prstGeom prst="rect">
            <a:avLst/>
          </a:prstGeom>
        </p:spPr>
      </p:pic>
      <p:pic>
        <p:nvPicPr>
          <p:cNvPr id="64" name="Picture 63">
            <a:extLst>
              <a:ext uri="{FF2B5EF4-FFF2-40B4-BE49-F238E27FC236}">
                <a16:creationId xmlns:a16="http://schemas.microsoft.com/office/drawing/2014/main" id="{9519C3C6-9314-9767-01FF-56892720C74D}"/>
              </a:ext>
            </a:extLst>
          </p:cNvPr>
          <p:cNvPicPr>
            <a:picLocks noChangeAspect="1"/>
          </p:cNvPicPr>
          <p:nvPr/>
        </p:nvPicPr>
        <p:blipFill>
          <a:blip r:embed="rId9"/>
          <a:stretch>
            <a:fillRect/>
          </a:stretch>
        </p:blipFill>
        <p:spPr>
          <a:xfrm>
            <a:off x="3176713" y="7648703"/>
            <a:ext cx="1311198" cy="823432"/>
          </a:xfrm>
          <a:prstGeom prst="rect">
            <a:avLst/>
          </a:prstGeom>
        </p:spPr>
      </p:pic>
      <p:pic>
        <p:nvPicPr>
          <p:cNvPr id="65" name="Picture 64">
            <a:extLst>
              <a:ext uri="{FF2B5EF4-FFF2-40B4-BE49-F238E27FC236}">
                <a16:creationId xmlns:a16="http://schemas.microsoft.com/office/drawing/2014/main" id="{6D199860-64E3-561C-1C54-6002C260BD43}"/>
              </a:ext>
            </a:extLst>
          </p:cNvPr>
          <p:cNvPicPr>
            <a:picLocks noChangeAspect="1"/>
          </p:cNvPicPr>
          <p:nvPr/>
        </p:nvPicPr>
        <p:blipFill>
          <a:blip r:embed="rId10"/>
          <a:stretch>
            <a:fillRect/>
          </a:stretch>
        </p:blipFill>
        <p:spPr>
          <a:xfrm>
            <a:off x="3162483" y="5403722"/>
            <a:ext cx="1466631" cy="699470"/>
          </a:xfrm>
          <a:prstGeom prst="rect">
            <a:avLst/>
          </a:prstGeom>
        </p:spPr>
      </p:pic>
      <p:sp>
        <p:nvSpPr>
          <p:cNvPr id="6" name="Google Shape;93;p1">
            <a:extLst>
              <a:ext uri="{FF2B5EF4-FFF2-40B4-BE49-F238E27FC236}">
                <a16:creationId xmlns:a16="http://schemas.microsoft.com/office/drawing/2014/main" id="{41555695-8D86-4084-3D3B-C2E298C426B2}"/>
              </a:ext>
            </a:extLst>
          </p:cNvPr>
          <p:cNvSpPr/>
          <p:nvPr/>
        </p:nvSpPr>
        <p:spPr>
          <a:xfrm>
            <a:off x="622462" y="3677807"/>
            <a:ext cx="2020721" cy="830956"/>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Copper and Aluminum Building wire, Industrial Cables, Metal-Clad, Flexible Conduit and Cord Products.</a:t>
            </a:r>
            <a:endParaRPr sz="1200" b="1" dirty="0">
              <a:latin typeface="Source Sans Pro" panose="020B0503030403020204" pitchFamily="34" charset="0"/>
              <a:ea typeface="Source Sans Pro" panose="020B0503030403020204" pitchFamily="34" charset="0"/>
            </a:endParaRPr>
          </a:p>
        </p:txBody>
      </p:sp>
      <p:pic>
        <p:nvPicPr>
          <p:cNvPr id="16" name="Picture 15">
            <a:extLst>
              <a:ext uri="{FF2B5EF4-FFF2-40B4-BE49-F238E27FC236}">
                <a16:creationId xmlns:a16="http://schemas.microsoft.com/office/drawing/2014/main" id="{4D7F0B57-C9DC-AA13-BFFD-ABFB22680F84}"/>
              </a:ext>
            </a:extLst>
          </p:cNvPr>
          <p:cNvPicPr>
            <a:picLocks noChangeAspect="1"/>
          </p:cNvPicPr>
          <p:nvPr/>
        </p:nvPicPr>
        <p:blipFill>
          <a:blip r:embed="rId11"/>
          <a:stretch>
            <a:fillRect/>
          </a:stretch>
        </p:blipFill>
        <p:spPr>
          <a:xfrm>
            <a:off x="5277303" y="2983346"/>
            <a:ext cx="795012" cy="720062"/>
          </a:xfrm>
          <a:prstGeom prst="rect">
            <a:avLst/>
          </a:prstGeom>
        </p:spPr>
      </p:pic>
      <p:pic>
        <p:nvPicPr>
          <p:cNvPr id="48" name="Picture 47">
            <a:extLst>
              <a:ext uri="{FF2B5EF4-FFF2-40B4-BE49-F238E27FC236}">
                <a16:creationId xmlns:a16="http://schemas.microsoft.com/office/drawing/2014/main" id="{4A094A8C-DCB4-3E7C-A463-2CAD7AA9DBD6}"/>
              </a:ext>
            </a:extLst>
          </p:cNvPr>
          <p:cNvPicPr>
            <a:picLocks noChangeAspect="1"/>
          </p:cNvPicPr>
          <p:nvPr/>
        </p:nvPicPr>
        <p:blipFill>
          <a:blip r:embed="rId12"/>
          <a:stretch>
            <a:fillRect/>
          </a:stretch>
        </p:blipFill>
        <p:spPr>
          <a:xfrm>
            <a:off x="6090009" y="3026578"/>
            <a:ext cx="1025700" cy="720062"/>
          </a:xfrm>
          <a:prstGeom prst="rect">
            <a:avLst/>
          </a:prstGeom>
        </p:spPr>
      </p:pic>
      <p:pic>
        <p:nvPicPr>
          <p:cNvPr id="2" name="Picture 1">
            <a:extLst>
              <a:ext uri="{FF2B5EF4-FFF2-40B4-BE49-F238E27FC236}">
                <a16:creationId xmlns:a16="http://schemas.microsoft.com/office/drawing/2014/main" id="{3C4D4D73-0C51-A3C0-F90F-D0ED6D96773B}"/>
              </a:ext>
            </a:extLst>
          </p:cNvPr>
          <p:cNvPicPr>
            <a:picLocks noChangeAspect="1"/>
          </p:cNvPicPr>
          <p:nvPr/>
        </p:nvPicPr>
        <p:blipFill>
          <a:blip r:embed="rId13"/>
          <a:stretch>
            <a:fillRect/>
          </a:stretch>
        </p:blipFill>
        <p:spPr>
          <a:xfrm>
            <a:off x="5166818" y="7687708"/>
            <a:ext cx="751259" cy="751259"/>
          </a:xfrm>
          <a:prstGeom prst="rect">
            <a:avLst/>
          </a:prstGeom>
        </p:spPr>
      </p:pic>
    </p:spTree>
    <p:extLst>
      <p:ext uri="{BB962C8B-B14F-4D97-AF65-F5344CB8AC3E}">
        <p14:creationId xmlns:p14="http://schemas.microsoft.com/office/powerpoint/2010/main" val="3604162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108;p1">
            <a:extLst>
              <a:ext uri="{FF2B5EF4-FFF2-40B4-BE49-F238E27FC236}">
                <a16:creationId xmlns:a16="http://schemas.microsoft.com/office/drawing/2014/main" id="{9043B591-79ED-AE46-7A4B-4A8644B0CFD9}"/>
              </a:ext>
            </a:extLst>
          </p:cNvPr>
          <p:cNvSpPr/>
          <p:nvPr/>
        </p:nvSpPr>
        <p:spPr>
          <a:xfrm>
            <a:off x="5155562" y="4779528"/>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5" name="Google Shape;105;p1">
            <a:extLst>
              <a:ext uri="{FF2B5EF4-FFF2-40B4-BE49-F238E27FC236}">
                <a16:creationId xmlns:a16="http://schemas.microsoft.com/office/drawing/2014/main" id="{94AB3DD2-BE99-D631-6BE6-035502DE7CF6}"/>
              </a:ext>
            </a:extLst>
          </p:cNvPr>
          <p:cNvSpPr/>
          <p:nvPr/>
        </p:nvSpPr>
        <p:spPr>
          <a:xfrm>
            <a:off x="5144907" y="2175039"/>
            <a:ext cx="2056853" cy="1632133"/>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3" name="Google Shape;107;p1">
            <a:extLst>
              <a:ext uri="{FF2B5EF4-FFF2-40B4-BE49-F238E27FC236}">
                <a16:creationId xmlns:a16="http://schemas.microsoft.com/office/drawing/2014/main" id="{1CE94782-A73F-C084-D04C-E80A1330B13E}"/>
              </a:ext>
            </a:extLst>
          </p:cNvPr>
          <p:cNvSpPr/>
          <p:nvPr/>
        </p:nvSpPr>
        <p:spPr>
          <a:xfrm>
            <a:off x="2862077" y="4760799"/>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4" name="Google Shape;104;p1">
            <a:extLst>
              <a:ext uri="{FF2B5EF4-FFF2-40B4-BE49-F238E27FC236}">
                <a16:creationId xmlns:a16="http://schemas.microsoft.com/office/drawing/2014/main" id="{8A5B866A-A30E-83AB-2631-93EA3A89C7ED}"/>
              </a:ext>
            </a:extLst>
          </p:cNvPr>
          <p:cNvSpPr/>
          <p:nvPr/>
        </p:nvSpPr>
        <p:spPr>
          <a:xfrm>
            <a:off x="2862077" y="2175039"/>
            <a:ext cx="2056853" cy="1632132"/>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5" name="Google Shape;109;p1">
            <a:extLst>
              <a:ext uri="{FF2B5EF4-FFF2-40B4-BE49-F238E27FC236}">
                <a16:creationId xmlns:a16="http://schemas.microsoft.com/office/drawing/2014/main" id="{645195C3-C772-06A0-127F-F39778225D36}"/>
              </a:ext>
            </a:extLst>
          </p:cNvPr>
          <p:cNvSpPr/>
          <p:nvPr/>
        </p:nvSpPr>
        <p:spPr>
          <a:xfrm>
            <a:off x="568592" y="7059273"/>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22" name="Google Shape;103;p1">
            <a:extLst>
              <a:ext uri="{FF2B5EF4-FFF2-40B4-BE49-F238E27FC236}">
                <a16:creationId xmlns:a16="http://schemas.microsoft.com/office/drawing/2014/main" id="{4786B9D6-B0EB-EB80-C8DF-06F40B5D0613}"/>
              </a:ext>
            </a:extLst>
          </p:cNvPr>
          <p:cNvSpPr/>
          <p:nvPr/>
        </p:nvSpPr>
        <p:spPr>
          <a:xfrm>
            <a:off x="568592" y="2175039"/>
            <a:ext cx="2056853" cy="1632132"/>
          </a:xfrm>
          <a:prstGeom prst="rect">
            <a:avLst/>
          </a:prstGeom>
          <a:solidFill>
            <a:schemeClr val="bg1"/>
          </a:solidFill>
          <a:ln w="12700" cap="flat" cmpd="sng">
            <a:solidFill>
              <a:schemeClr val="bg1">
                <a:lumMod val="95000"/>
              </a:schemeClr>
            </a:solid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 name="Google Shape;85;p1">
            <a:extLst>
              <a:ext uri="{FF2B5EF4-FFF2-40B4-BE49-F238E27FC236}">
                <a16:creationId xmlns:a16="http://schemas.microsoft.com/office/drawing/2014/main" id="{6099EEA0-E525-2FFE-2DD4-F5E757904E5F}"/>
              </a:ext>
            </a:extLst>
          </p:cNvPr>
          <p:cNvSpPr/>
          <p:nvPr/>
        </p:nvSpPr>
        <p:spPr>
          <a:xfrm>
            <a:off x="610596" y="2937288"/>
            <a:ext cx="2058764" cy="830956"/>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UL Listed Electrical </a:t>
            </a:r>
            <a:r>
              <a:rPr lang="en-US" sz="1200" b="1" dirty="0">
                <a:latin typeface="Avenir-Light"/>
              </a:rPr>
              <a:t>B</a:t>
            </a:r>
            <a:r>
              <a:rPr lang="en-US" sz="1200" b="1" i="0" u="none" strike="noStrike" baseline="0" dirty="0">
                <a:latin typeface="Avenir-Light"/>
              </a:rPr>
              <a:t>oxes, Fittings, </a:t>
            </a:r>
            <a:r>
              <a:rPr lang="en-US" sz="1200" b="1" dirty="0">
                <a:latin typeface="Avenir-Light"/>
              </a:rPr>
              <a:t>P</a:t>
            </a:r>
            <a:r>
              <a:rPr lang="en-US" sz="1200" b="1" i="0" u="none" strike="noStrike" baseline="0" dirty="0">
                <a:latin typeface="Avenir-Light"/>
              </a:rPr>
              <a:t>refab Assemblies,</a:t>
            </a:r>
          </a:p>
          <a:p>
            <a:pPr algn="l"/>
            <a:r>
              <a:rPr lang="en-US" sz="1200" b="1" dirty="0">
                <a:latin typeface="Avenir-Light"/>
              </a:rPr>
              <a:t>N</a:t>
            </a:r>
            <a:r>
              <a:rPr lang="en-US" sz="1200" b="1" i="0" u="none" strike="noStrike" baseline="0" dirty="0">
                <a:latin typeface="Avenir-Light"/>
              </a:rPr>
              <a:t>ipples, Couplings &amp; Spring Steel </a:t>
            </a:r>
            <a:r>
              <a:rPr lang="en-US" sz="1200" b="1" dirty="0">
                <a:latin typeface="Avenir-Light"/>
              </a:rPr>
              <a:t>F</a:t>
            </a:r>
            <a:r>
              <a:rPr lang="en-US" sz="1200" b="1" i="0" u="none" strike="noStrike" baseline="0" dirty="0">
                <a:latin typeface="Avenir-Light"/>
              </a:rPr>
              <a:t>astener Products.</a:t>
            </a:r>
            <a:endParaRPr sz="1200" b="1" dirty="0">
              <a:latin typeface="Source Sans Pro" panose="020B0503030403020204" pitchFamily="34" charset="0"/>
              <a:ea typeface="Source Sans Pro" panose="020B0503030403020204" pitchFamily="34" charset="0"/>
            </a:endParaRPr>
          </a:p>
        </p:txBody>
      </p:sp>
      <p:sp>
        <p:nvSpPr>
          <p:cNvPr id="8" name="Google Shape;86;p1">
            <a:extLst>
              <a:ext uri="{FF2B5EF4-FFF2-40B4-BE49-F238E27FC236}">
                <a16:creationId xmlns:a16="http://schemas.microsoft.com/office/drawing/2014/main" id="{1DAC473B-A2B5-D390-C2D5-B218F9DD25EE}"/>
              </a:ext>
            </a:extLst>
          </p:cNvPr>
          <p:cNvSpPr/>
          <p:nvPr/>
        </p:nvSpPr>
        <p:spPr>
          <a:xfrm>
            <a:off x="2883769" y="3015252"/>
            <a:ext cx="2046731"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i="0" u="none" strike="noStrike" baseline="0" dirty="0">
                <a:latin typeface="Avenir-Light"/>
              </a:rPr>
              <a:t>Ground Rods, Clamps and Lugs/Connectors</a:t>
            </a:r>
            <a:r>
              <a:rPr lang="en-US" sz="1200" b="1" baseline="0" dirty="0">
                <a:latin typeface="Source Sans Pro" panose="020B0503030403020204" pitchFamily="34" charset="0"/>
                <a:ea typeface="Source Sans Pro" panose="020B0503030403020204" pitchFamily="34" charset="0"/>
                <a:cs typeface="Lato"/>
                <a:sym typeface="Lato"/>
              </a:rPr>
              <a:t>.</a:t>
            </a:r>
            <a:endParaRPr sz="1200" b="1" dirty="0">
              <a:latin typeface="Source Sans Pro" panose="020B0503030403020204" pitchFamily="34" charset="0"/>
              <a:ea typeface="Source Sans Pro" panose="020B0503030403020204" pitchFamily="34" charset="0"/>
            </a:endParaRPr>
          </a:p>
        </p:txBody>
      </p:sp>
      <p:cxnSp>
        <p:nvCxnSpPr>
          <p:cNvPr id="9" name="Google Shape;87;p1">
            <a:extLst>
              <a:ext uri="{FF2B5EF4-FFF2-40B4-BE49-F238E27FC236}">
                <a16:creationId xmlns:a16="http://schemas.microsoft.com/office/drawing/2014/main" id="{2EC9FE5C-572B-F1D7-88BE-8BD69B6BE78B}"/>
              </a:ext>
            </a:extLst>
          </p:cNvPr>
          <p:cNvCxnSpPr>
            <a:cxnSpLocks/>
          </p:cNvCxnSpPr>
          <p:nvPr/>
        </p:nvCxnSpPr>
        <p:spPr>
          <a:xfrm rot="10800000">
            <a:off x="1597018" y="2797084"/>
            <a:ext cx="0" cy="2449"/>
          </a:xfrm>
          <a:prstGeom prst="straightConnector1">
            <a:avLst/>
          </a:prstGeom>
          <a:noFill/>
          <a:ln w="9525" cap="flat" cmpd="sng">
            <a:solidFill>
              <a:schemeClr val="accent1"/>
            </a:solidFill>
            <a:prstDash val="solid"/>
            <a:miter lim="800000"/>
            <a:headEnd type="none" w="sm" len="sm"/>
            <a:tailEnd type="none" w="sm" len="sm"/>
          </a:ln>
        </p:spPr>
      </p:cxnSp>
      <p:sp>
        <p:nvSpPr>
          <p:cNvPr id="11" name="Google Shape;89;p1">
            <a:extLst>
              <a:ext uri="{FF2B5EF4-FFF2-40B4-BE49-F238E27FC236}">
                <a16:creationId xmlns:a16="http://schemas.microsoft.com/office/drawing/2014/main" id="{0EBD0BCC-BFBB-6CBF-C608-C78859C9128A}"/>
              </a:ext>
            </a:extLst>
          </p:cNvPr>
          <p:cNvSpPr/>
          <p:nvPr/>
        </p:nvSpPr>
        <p:spPr>
          <a:xfrm>
            <a:off x="568592" y="4760799"/>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17" name="Google Shape;93;p1">
            <a:extLst>
              <a:ext uri="{FF2B5EF4-FFF2-40B4-BE49-F238E27FC236}">
                <a16:creationId xmlns:a16="http://schemas.microsoft.com/office/drawing/2014/main" id="{76AACFE4-A9E8-5295-F2E8-8EA56404BCCB}"/>
              </a:ext>
            </a:extLst>
          </p:cNvPr>
          <p:cNvSpPr/>
          <p:nvPr/>
        </p:nvSpPr>
        <p:spPr>
          <a:xfrm>
            <a:off x="5144907" y="3012573"/>
            <a:ext cx="2010575" cy="830956"/>
          </a:xfrm>
          <a:prstGeom prst="rect">
            <a:avLst/>
          </a:prstGeom>
          <a:noFill/>
          <a:ln>
            <a:noFill/>
          </a:ln>
        </p:spPr>
        <p:txBody>
          <a:bodyPr spcFirstLastPara="1" wrap="square" lIns="91425" tIns="45700" rIns="91425" bIns="45700" anchor="t" anchorCtr="0">
            <a:spAutoFit/>
          </a:bodyPr>
          <a:lstStyle/>
          <a:p>
            <a:r>
              <a:rPr lang="en-US" sz="1200" b="1" i="0" u="none" strike="noStrike" baseline="0" dirty="0">
                <a:latin typeface="Avenir-Light"/>
              </a:rPr>
              <a:t>Stainless Steel Conduit Systems, PVC Coated Conduit &amp; Fittings, Elbows, Nipples &amp; Couplings.</a:t>
            </a:r>
            <a:endParaRPr lang="en-US" sz="1200" b="1" dirty="0">
              <a:latin typeface="Source Sans Pro" panose="020B0503030403020204" pitchFamily="34" charset="0"/>
              <a:ea typeface="Source Sans Pro" panose="020B0503030403020204" pitchFamily="34" charset="0"/>
            </a:endParaRPr>
          </a:p>
        </p:txBody>
      </p:sp>
      <p:sp>
        <p:nvSpPr>
          <p:cNvPr id="21" name="Google Shape;96;p1">
            <a:extLst>
              <a:ext uri="{FF2B5EF4-FFF2-40B4-BE49-F238E27FC236}">
                <a16:creationId xmlns:a16="http://schemas.microsoft.com/office/drawing/2014/main" id="{A3C7A8CC-1B94-BD1A-3218-2DB793420122}"/>
              </a:ext>
            </a:extLst>
          </p:cNvPr>
          <p:cNvSpPr/>
          <p:nvPr/>
        </p:nvSpPr>
        <p:spPr>
          <a:xfrm>
            <a:off x="596131" y="5582412"/>
            <a:ext cx="2033158" cy="830956"/>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50VA to 5MVA Transformers, Control, Low &amp; Medium Voltage Distribution, and Line Reactors.</a:t>
            </a:r>
            <a:endParaRPr sz="1200" b="1" dirty="0">
              <a:latin typeface="Source Sans Pro" panose="020B0503030403020204" pitchFamily="34" charset="0"/>
              <a:ea typeface="Source Sans Pro" panose="020B0503030403020204" pitchFamily="34" charset="0"/>
            </a:endParaRPr>
          </a:p>
        </p:txBody>
      </p:sp>
      <p:sp>
        <p:nvSpPr>
          <p:cNvPr id="28" name="Google Shape;99;p1">
            <a:extLst>
              <a:ext uri="{FF2B5EF4-FFF2-40B4-BE49-F238E27FC236}">
                <a16:creationId xmlns:a16="http://schemas.microsoft.com/office/drawing/2014/main" id="{4DA2C5D2-EFE9-3640-4545-D99E7FE5911E}"/>
              </a:ext>
            </a:extLst>
          </p:cNvPr>
          <p:cNvSpPr/>
          <p:nvPr/>
        </p:nvSpPr>
        <p:spPr>
          <a:xfrm>
            <a:off x="2858233" y="5604940"/>
            <a:ext cx="2055933"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dirty="0">
                <a:latin typeface="Avenir-Light"/>
                <a:ea typeface="Source Sans Pro" panose="020B0503030403020204" pitchFamily="34" charset="0"/>
                <a:cs typeface="Lato"/>
                <a:sym typeface="Lato"/>
              </a:rPr>
              <a:t>Electrical Tools, Voltage Testers, Pliers, Hand Tools for Bending, Pulling and Cutting.</a:t>
            </a:r>
            <a:endParaRPr sz="1200" b="1" dirty="0">
              <a:latin typeface="Avenir-Light"/>
              <a:ea typeface="Source Sans Pro" panose="020B0503030403020204" pitchFamily="34" charset="0"/>
            </a:endParaRPr>
          </a:p>
        </p:txBody>
      </p:sp>
      <p:sp>
        <p:nvSpPr>
          <p:cNvPr id="29" name="Google Shape;100;p1">
            <a:extLst>
              <a:ext uri="{FF2B5EF4-FFF2-40B4-BE49-F238E27FC236}">
                <a16:creationId xmlns:a16="http://schemas.microsoft.com/office/drawing/2014/main" id="{75A97C35-1520-EA57-AB9A-2E5A68F6066F}"/>
              </a:ext>
            </a:extLst>
          </p:cNvPr>
          <p:cNvSpPr/>
          <p:nvPr/>
        </p:nvSpPr>
        <p:spPr>
          <a:xfrm>
            <a:off x="5132497" y="5629315"/>
            <a:ext cx="2052936"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i="0" u="none" strike="noStrike" baseline="0" dirty="0">
                <a:latin typeface="Avenir-Light"/>
              </a:rPr>
              <a:t>High-Quality Lighting </a:t>
            </a:r>
            <a:r>
              <a:rPr lang="en-US" sz="1200" b="1" dirty="0">
                <a:latin typeface="Avenir-Light"/>
              </a:rPr>
              <a:t>S</a:t>
            </a:r>
            <a:r>
              <a:rPr lang="en-US" sz="1200" b="1" i="0" u="none" strike="noStrike" baseline="0" dirty="0">
                <a:latin typeface="Avenir-Light"/>
              </a:rPr>
              <a:t>olutions </a:t>
            </a:r>
            <a:r>
              <a:rPr lang="en-US" sz="1200" b="1" dirty="0">
                <a:latin typeface="Avenir-Light"/>
              </a:rPr>
              <a:t>U</a:t>
            </a:r>
            <a:r>
              <a:rPr lang="en-US" sz="1200" b="1" i="0" u="none" strike="noStrike" baseline="0" dirty="0">
                <a:latin typeface="Avenir-Light"/>
              </a:rPr>
              <a:t>sed on Job </a:t>
            </a:r>
            <a:r>
              <a:rPr lang="en-US" sz="1200" b="1" dirty="0">
                <a:latin typeface="Avenir-Light"/>
              </a:rPr>
              <a:t>S</a:t>
            </a:r>
            <a:r>
              <a:rPr lang="en-US" sz="1200" b="1" i="0" u="none" strike="noStrike" baseline="0" dirty="0">
                <a:latin typeface="Avenir-Light"/>
              </a:rPr>
              <a:t>ites: String Light/ Temporary Job Lighting.</a:t>
            </a:r>
            <a:endParaRPr sz="1200" b="1" dirty="0">
              <a:latin typeface="Source Sans Pro" panose="020B0503030403020204" pitchFamily="34" charset="0"/>
              <a:ea typeface="Source Sans Pro" panose="020B0503030403020204" pitchFamily="34" charset="0"/>
            </a:endParaRPr>
          </a:p>
        </p:txBody>
      </p:sp>
      <p:sp>
        <p:nvSpPr>
          <p:cNvPr id="31" name="Google Shape;102;p1">
            <a:extLst>
              <a:ext uri="{FF2B5EF4-FFF2-40B4-BE49-F238E27FC236}">
                <a16:creationId xmlns:a16="http://schemas.microsoft.com/office/drawing/2014/main" id="{784032A0-1D58-75DC-96F1-58E58D4FD3C2}"/>
              </a:ext>
            </a:extLst>
          </p:cNvPr>
          <p:cNvSpPr/>
          <p:nvPr/>
        </p:nvSpPr>
        <p:spPr>
          <a:xfrm>
            <a:off x="601446" y="7973911"/>
            <a:ext cx="1991144" cy="646290"/>
          </a:xfrm>
          <a:prstGeom prst="rect">
            <a:avLst/>
          </a:prstGeom>
          <a:noFill/>
          <a:ln>
            <a:noFill/>
          </a:ln>
        </p:spPr>
        <p:txBody>
          <a:bodyPr spcFirstLastPara="1" wrap="square" lIns="91425" tIns="45700" rIns="91425" bIns="45700" anchor="t" anchorCtr="0">
            <a:spAutoFit/>
          </a:bodyPr>
          <a:lstStyle/>
          <a:p>
            <a:pPr algn="l"/>
            <a:r>
              <a:rPr lang="en-US" sz="1200" b="1" i="0" u="none" strike="noStrike" baseline="0" dirty="0">
                <a:latin typeface="Avenir-Light"/>
              </a:rPr>
              <a:t>Smoke &amp; Carbon Monoxide Detectors, Fire Extinguisher Products</a:t>
            </a:r>
            <a:r>
              <a:rPr lang="en-US" sz="1200" b="1" i="0" u="none" strike="noStrike" baseline="0" dirty="0">
                <a:latin typeface="Source Sans Pro" panose="020B0503030403020204" pitchFamily="34" charset="0"/>
                <a:ea typeface="Source Sans Pro" panose="020B0503030403020204" pitchFamily="34" charset="0"/>
                <a:cs typeface="Lato"/>
                <a:sym typeface="Lato"/>
              </a:rPr>
              <a:t>.</a:t>
            </a:r>
            <a:endParaRPr lang="en-US" sz="1200" b="1" dirty="0">
              <a:latin typeface="Source Sans Pro" panose="020B0503030403020204" pitchFamily="34" charset="0"/>
              <a:ea typeface="Source Sans Pro" panose="020B0503030403020204" pitchFamily="34" charset="0"/>
              <a:cs typeface="Lato"/>
              <a:sym typeface="Lato"/>
            </a:endParaRPr>
          </a:p>
        </p:txBody>
      </p:sp>
      <p:sp>
        <p:nvSpPr>
          <p:cNvPr id="3" name="Rectangle 2">
            <a:extLst>
              <a:ext uri="{FF2B5EF4-FFF2-40B4-BE49-F238E27FC236}">
                <a16:creationId xmlns:a16="http://schemas.microsoft.com/office/drawing/2014/main" id="{15B2773A-108B-1273-56B8-9E86E28DD4F2}"/>
              </a:ext>
            </a:extLst>
          </p:cNvPr>
          <p:cNvSpPr/>
          <p:nvPr/>
        </p:nvSpPr>
        <p:spPr>
          <a:xfrm>
            <a:off x="418764" y="1687839"/>
            <a:ext cx="2037737"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Boxes &amp; Fittings</a:t>
            </a:r>
          </a:p>
        </p:txBody>
      </p:sp>
      <p:sp>
        <p:nvSpPr>
          <p:cNvPr id="5" name="Rectangle 4">
            <a:extLst>
              <a:ext uri="{FF2B5EF4-FFF2-40B4-BE49-F238E27FC236}">
                <a16:creationId xmlns:a16="http://schemas.microsoft.com/office/drawing/2014/main" id="{1DA0CC61-51AC-C759-3086-C9D3C6434AC8}"/>
              </a:ext>
            </a:extLst>
          </p:cNvPr>
          <p:cNvSpPr/>
          <p:nvPr/>
        </p:nvSpPr>
        <p:spPr>
          <a:xfrm>
            <a:off x="5658326" y="1688136"/>
            <a:ext cx="1069525"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Conduit</a:t>
            </a:r>
          </a:p>
        </p:txBody>
      </p:sp>
      <p:sp>
        <p:nvSpPr>
          <p:cNvPr id="6" name="Rectangle 5">
            <a:extLst>
              <a:ext uri="{FF2B5EF4-FFF2-40B4-BE49-F238E27FC236}">
                <a16:creationId xmlns:a16="http://schemas.microsoft.com/office/drawing/2014/main" id="{F5C1CCE5-765E-9CC6-3242-637DDEE6FA79}"/>
              </a:ext>
            </a:extLst>
          </p:cNvPr>
          <p:cNvSpPr/>
          <p:nvPr/>
        </p:nvSpPr>
        <p:spPr>
          <a:xfrm>
            <a:off x="2567573" y="1669258"/>
            <a:ext cx="2637261"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Grounding &amp; Bonding</a:t>
            </a:r>
          </a:p>
        </p:txBody>
      </p:sp>
      <p:sp>
        <p:nvSpPr>
          <p:cNvPr id="7" name="Rectangle 6">
            <a:extLst>
              <a:ext uri="{FF2B5EF4-FFF2-40B4-BE49-F238E27FC236}">
                <a16:creationId xmlns:a16="http://schemas.microsoft.com/office/drawing/2014/main" id="{7B1D7D36-03F5-C57D-D39C-45B80B3DF398}"/>
              </a:ext>
            </a:extLst>
          </p:cNvPr>
          <p:cNvSpPr/>
          <p:nvPr/>
        </p:nvSpPr>
        <p:spPr>
          <a:xfrm>
            <a:off x="640688" y="4184358"/>
            <a:ext cx="1698030"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Transformers</a:t>
            </a:r>
          </a:p>
        </p:txBody>
      </p:sp>
      <p:sp>
        <p:nvSpPr>
          <p:cNvPr id="10" name="Rectangle 9">
            <a:extLst>
              <a:ext uri="{FF2B5EF4-FFF2-40B4-BE49-F238E27FC236}">
                <a16:creationId xmlns:a16="http://schemas.microsoft.com/office/drawing/2014/main" id="{111A9B0C-C314-9B51-2E74-474CFC0E9EE9}"/>
              </a:ext>
            </a:extLst>
          </p:cNvPr>
          <p:cNvSpPr/>
          <p:nvPr/>
        </p:nvSpPr>
        <p:spPr>
          <a:xfrm>
            <a:off x="5117863" y="4029165"/>
            <a:ext cx="2124300" cy="707886"/>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Temporary </a:t>
            </a:r>
          </a:p>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Power &amp; Lighting</a:t>
            </a:r>
          </a:p>
        </p:txBody>
      </p:sp>
      <p:sp>
        <p:nvSpPr>
          <p:cNvPr id="14" name="Rectangle 13">
            <a:extLst>
              <a:ext uri="{FF2B5EF4-FFF2-40B4-BE49-F238E27FC236}">
                <a16:creationId xmlns:a16="http://schemas.microsoft.com/office/drawing/2014/main" id="{FE9A92BA-0176-6B50-E2F6-61BBA2F2698A}"/>
              </a:ext>
            </a:extLst>
          </p:cNvPr>
          <p:cNvSpPr/>
          <p:nvPr/>
        </p:nvSpPr>
        <p:spPr>
          <a:xfrm>
            <a:off x="3543755" y="4242184"/>
            <a:ext cx="784638" cy="400110"/>
          </a:xfrm>
          <a:prstGeom prst="rect">
            <a:avLst/>
          </a:prstGeom>
          <a:noFill/>
        </p:spPr>
        <p:txBody>
          <a:bodyPr wrap="none" lIns="91440" tIns="45720" rIns="91440" bIns="45720">
            <a:spAutoFit/>
          </a:bodyPr>
          <a:lstStyle/>
          <a:p>
            <a:pPr algn="ctr"/>
            <a:r>
              <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Tools</a:t>
            </a:r>
          </a:p>
        </p:txBody>
      </p:sp>
      <p:sp>
        <p:nvSpPr>
          <p:cNvPr id="15" name="Rectangle 14">
            <a:extLst>
              <a:ext uri="{FF2B5EF4-FFF2-40B4-BE49-F238E27FC236}">
                <a16:creationId xmlns:a16="http://schemas.microsoft.com/office/drawing/2014/main" id="{0E976E9E-2BD4-2A5B-9398-5B20F153319B}"/>
              </a:ext>
            </a:extLst>
          </p:cNvPr>
          <p:cNvSpPr/>
          <p:nvPr/>
        </p:nvSpPr>
        <p:spPr>
          <a:xfrm>
            <a:off x="1141605" y="6607141"/>
            <a:ext cx="910827" cy="400110"/>
          </a:xfrm>
          <a:prstGeom prst="rect">
            <a:avLst/>
          </a:prstGeom>
          <a:noFill/>
        </p:spPr>
        <p:txBody>
          <a:bodyPr wrap="none" lIns="91440" tIns="45720" rIns="91440" bIns="45720">
            <a:spAutoFit/>
          </a:bodyPr>
          <a:lstStyle/>
          <a:p>
            <a:pPr algn="ctr"/>
            <a:r>
              <a:rPr lang="en-US" sz="200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Safety</a:t>
            </a:r>
            <a:endPar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4F9DD2F1-D118-0785-7815-70E20146AD3B}"/>
              </a:ext>
            </a:extLst>
          </p:cNvPr>
          <p:cNvPicPr>
            <a:picLocks noChangeAspect="1"/>
          </p:cNvPicPr>
          <p:nvPr/>
        </p:nvPicPr>
        <p:blipFill>
          <a:blip r:embed="rId2"/>
          <a:stretch>
            <a:fillRect/>
          </a:stretch>
        </p:blipFill>
        <p:spPr>
          <a:xfrm>
            <a:off x="5326859" y="4860743"/>
            <a:ext cx="787383" cy="761137"/>
          </a:xfrm>
          <a:prstGeom prst="rect">
            <a:avLst/>
          </a:prstGeom>
        </p:spPr>
      </p:pic>
      <p:pic>
        <p:nvPicPr>
          <p:cNvPr id="36" name="Picture 35">
            <a:extLst>
              <a:ext uri="{FF2B5EF4-FFF2-40B4-BE49-F238E27FC236}">
                <a16:creationId xmlns:a16="http://schemas.microsoft.com/office/drawing/2014/main" id="{F68A1439-5CFC-B01C-BC78-07F01557E804}"/>
              </a:ext>
            </a:extLst>
          </p:cNvPr>
          <p:cNvPicPr>
            <a:picLocks noChangeAspect="1"/>
          </p:cNvPicPr>
          <p:nvPr/>
        </p:nvPicPr>
        <p:blipFill>
          <a:blip r:embed="rId3"/>
          <a:stretch>
            <a:fillRect/>
          </a:stretch>
        </p:blipFill>
        <p:spPr>
          <a:xfrm>
            <a:off x="3162761" y="2315745"/>
            <a:ext cx="860616" cy="624641"/>
          </a:xfrm>
          <a:prstGeom prst="rect">
            <a:avLst/>
          </a:prstGeom>
        </p:spPr>
      </p:pic>
      <p:pic>
        <p:nvPicPr>
          <p:cNvPr id="42" name="Picture 41">
            <a:extLst>
              <a:ext uri="{FF2B5EF4-FFF2-40B4-BE49-F238E27FC236}">
                <a16:creationId xmlns:a16="http://schemas.microsoft.com/office/drawing/2014/main" id="{DD406317-4567-72CC-3A23-3A9EEAE06555}"/>
              </a:ext>
            </a:extLst>
          </p:cNvPr>
          <p:cNvPicPr>
            <a:picLocks noChangeAspect="1"/>
          </p:cNvPicPr>
          <p:nvPr/>
        </p:nvPicPr>
        <p:blipFill rotWithShape="1">
          <a:blip r:embed="rId4"/>
          <a:srcRect b="16155"/>
          <a:stretch/>
        </p:blipFill>
        <p:spPr>
          <a:xfrm rot="10800000">
            <a:off x="3127751" y="4870763"/>
            <a:ext cx="1489034" cy="699149"/>
          </a:xfrm>
          <a:prstGeom prst="rect">
            <a:avLst/>
          </a:prstGeom>
        </p:spPr>
      </p:pic>
      <p:pic>
        <p:nvPicPr>
          <p:cNvPr id="45" name="Picture 44">
            <a:extLst>
              <a:ext uri="{FF2B5EF4-FFF2-40B4-BE49-F238E27FC236}">
                <a16:creationId xmlns:a16="http://schemas.microsoft.com/office/drawing/2014/main" id="{7DE06249-1C65-6AD5-6B58-B78E5FE955EE}"/>
              </a:ext>
            </a:extLst>
          </p:cNvPr>
          <p:cNvPicPr>
            <a:picLocks noChangeAspect="1"/>
          </p:cNvPicPr>
          <p:nvPr/>
        </p:nvPicPr>
        <p:blipFill>
          <a:blip r:embed="rId5"/>
          <a:stretch>
            <a:fillRect/>
          </a:stretch>
        </p:blipFill>
        <p:spPr>
          <a:xfrm>
            <a:off x="4066120" y="2266340"/>
            <a:ext cx="651592" cy="651592"/>
          </a:xfrm>
          <a:prstGeom prst="rect">
            <a:avLst/>
          </a:prstGeom>
        </p:spPr>
      </p:pic>
      <p:pic>
        <p:nvPicPr>
          <p:cNvPr id="20" name="Picture 19">
            <a:extLst>
              <a:ext uri="{FF2B5EF4-FFF2-40B4-BE49-F238E27FC236}">
                <a16:creationId xmlns:a16="http://schemas.microsoft.com/office/drawing/2014/main" id="{A5993577-AFEE-AAE9-D1C1-B351695E6B0B}"/>
              </a:ext>
            </a:extLst>
          </p:cNvPr>
          <p:cNvPicPr>
            <a:picLocks noChangeAspect="1"/>
          </p:cNvPicPr>
          <p:nvPr/>
        </p:nvPicPr>
        <p:blipFill rotWithShape="1">
          <a:blip r:embed="rId6"/>
          <a:srcRect l="19377" t="8480" r="18081" b="9899"/>
          <a:stretch/>
        </p:blipFill>
        <p:spPr>
          <a:xfrm>
            <a:off x="1133926" y="4773784"/>
            <a:ext cx="1037213" cy="812799"/>
          </a:xfrm>
          <a:prstGeom prst="rect">
            <a:avLst/>
          </a:prstGeom>
        </p:spPr>
      </p:pic>
      <p:sp>
        <p:nvSpPr>
          <p:cNvPr id="27" name="Google Shape;109;p1">
            <a:extLst>
              <a:ext uri="{FF2B5EF4-FFF2-40B4-BE49-F238E27FC236}">
                <a16:creationId xmlns:a16="http://schemas.microsoft.com/office/drawing/2014/main" id="{F3140970-1D23-90EB-7085-645EDF7F5C96}"/>
              </a:ext>
            </a:extLst>
          </p:cNvPr>
          <p:cNvSpPr/>
          <p:nvPr/>
        </p:nvSpPr>
        <p:spPr>
          <a:xfrm>
            <a:off x="5114101" y="7060916"/>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30" name="Google Shape;102;p1">
            <a:extLst>
              <a:ext uri="{FF2B5EF4-FFF2-40B4-BE49-F238E27FC236}">
                <a16:creationId xmlns:a16="http://schemas.microsoft.com/office/drawing/2014/main" id="{7D1905CE-E750-755E-A6A8-79FC3E93D1F6}"/>
              </a:ext>
            </a:extLst>
          </p:cNvPr>
          <p:cNvSpPr/>
          <p:nvPr/>
        </p:nvSpPr>
        <p:spPr>
          <a:xfrm>
            <a:off x="5146955" y="7963831"/>
            <a:ext cx="1991144"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200" b="1" dirty="0">
                <a:latin typeface="Avenir-Light"/>
                <a:ea typeface="Source Sans Pro" panose="020B0503030403020204" pitchFamily="34" charset="0"/>
                <a:cs typeface="Lato"/>
                <a:sym typeface="Lato"/>
              </a:rPr>
              <a:t>Spring Steel Fasteners, Brackets, Fittings and Accessories.</a:t>
            </a:r>
            <a:endParaRPr sz="1200" b="1" dirty="0">
              <a:latin typeface="Avenir-Light"/>
              <a:ea typeface="Source Sans Pro" panose="020B0503030403020204" pitchFamily="34" charset="0"/>
              <a:cs typeface="Lato"/>
              <a:sym typeface="Lato"/>
            </a:endParaRPr>
          </a:p>
        </p:txBody>
      </p:sp>
      <p:sp>
        <p:nvSpPr>
          <p:cNvPr id="32" name="Rectangle 31">
            <a:extLst>
              <a:ext uri="{FF2B5EF4-FFF2-40B4-BE49-F238E27FC236}">
                <a16:creationId xmlns:a16="http://schemas.microsoft.com/office/drawing/2014/main" id="{757A8B02-DBD4-6F99-BAE5-1F809533C06E}"/>
              </a:ext>
            </a:extLst>
          </p:cNvPr>
          <p:cNvSpPr/>
          <p:nvPr/>
        </p:nvSpPr>
        <p:spPr>
          <a:xfrm>
            <a:off x="5780088" y="6607141"/>
            <a:ext cx="724878" cy="400110"/>
          </a:xfrm>
          <a:prstGeom prst="rect">
            <a:avLst/>
          </a:prstGeom>
          <a:noFill/>
        </p:spPr>
        <p:txBody>
          <a:bodyPr wrap="none" lIns="91440" tIns="45720" rIns="91440" bIns="45720">
            <a:spAutoFit/>
          </a:bodyPr>
          <a:lstStyle/>
          <a:p>
            <a:pPr algn="ctr"/>
            <a:r>
              <a:rPr lang="en-US" sz="200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Strut</a:t>
            </a:r>
            <a:endPar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FEDC8D92-5024-594B-6BE3-627297AA1F14}"/>
              </a:ext>
            </a:extLst>
          </p:cNvPr>
          <p:cNvPicPr>
            <a:picLocks noChangeAspect="1"/>
          </p:cNvPicPr>
          <p:nvPr/>
        </p:nvPicPr>
        <p:blipFill rotWithShape="1">
          <a:blip r:embed="rId7"/>
          <a:srcRect l="8487" t="7854" b="8606"/>
          <a:stretch/>
        </p:blipFill>
        <p:spPr>
          <a:xfrm>
            <a:off x="971361" y="7117776"/>
            <a:ext cx="1164031" cy="795932"/>
          </a:xfrm>
          <a:prstGeom prst="rect">
            <a:avLst/>
          </a:prstGeom>
        </p:spPr>
      </p:pic>
      <p:pic>
        <p:nvPicPr>
          <p:cNvPr id="47" name="Picture 46">
            <a:extLst>
              <a:ext uri="{FF2B5EF4-FFF2-40B4-BE49-F238E27FC236}">
                <a16:creationId xmlns:a16="http://schemas.microsoft.com/office/drawing/2014/main" id="{BBBD9E97-9D3B-BD60-0BD7-832DEEDCC25D}"/>
              </a:ext>
            </a:extLst>
          </p:cNvPr>
          <p:cNvPicPr>
            <a:picLocks noChangeAspect="1"/>
          </p:cNvPicPr>
          <p:nvPr/>
        </p:nvPicPr>
        <p:blipFill rotWithShape="1">
          <a:blip r:embed="rId8"/>
          <a:srcRect r="5260"/>
          <a:stretch/>
        </p:blipFill>
        <p:spPr>
          <a:xfrm>
            <a:off x="5441795" y="7130152"/>
            <a:ext cx="1231632" cy="780014"/>
          </a:xfrm>
          <a:prstGeom prst="rect">
            <a:avLst/>
          </a:prstGeom>
        </p:spPr>
      </p:pic>
      <p:sp>
        <p:nvSpPr>
          <p:cNvPr id="54" name="Google Shape;109;p1">
            <a:extLst>
              <a:ext uri="{FF2B5EF4-FFF2-40B4-BE49-F238E27FC236}">
                <a16:creationId xmlns:a16="http://schemas.microsoft.com/office/drawing/2014/main" id="{0EA29BE5-0E91-6D48-E3B0-3B697783B0B2}"/>
              </a:ext>
            </a:extLst>
          </p:cNvPr>
          <p:cNvSpPr/>
          <p:nvPr/>
        </p:nvSpPr>
        <p:spPr>
          <a:xfrm>
            <a:off x="2860344" y="7048475"/>
            <a:ext cx="2056853" cy="1632132"/>
          </a:xfrm>
          <a:prstGeom prst="rect">
            <a:avLst/>
          </a:prstGeom>
          <a:solidFill>
            <a:schemeClr val="bg1"/>
          </a:solidFill>
          <a:ln w="12700" cap="flat" cmpd="sng">
            <a:noFill/>
            <a:prstDash val="solid"/>
            <a:miter lim="800000"/>
            <a:headEnd type="none" w="sm" len="sm"/>
            <a:tailEnd type="none" w="sm" len="sm"/>
          </a:ln>
          <a:effectLst>
            <a:glow rad="635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45700" rIns="91425" bIns="45700" anchor="ctr" anchorCtr="0">
            <a:noAutofit/>
          </a:bodyPr>
          <a:lstStyle/>
          <a:p>
            <a:pPr algn="ctr"/>
            <a:endParaRPr sz="1350">
              <a:solidFill>
                <a:schemeClr val="lt1"/>
              </a:solidFill>
              <a:latin typeface="Calibri"/>
              <a:cs typeface="Calibri"/>
              <a:sym typeface="Calibri"/>
            </a:endParaRPr>
          </a:p>
        </p:txBody>
      </p:sp>
      <p:sp>
        <p:nvSpPr>
          <p:cNvPr id="55" name="Google Shape;102;p1">
            <a:extLst>
              <a:ext uri="{FF2B5EF4-FFF2-40B4-BE49-F238E27FC236}">
                <a16:creationId xmlns:a16="http://schemas.microsoft.com/office/drawing/2014/main" id="{F775FAD8-CDD5-0FB8-F544-B7DF4A41F1B8}"/>
              </a:ext>
            </a:extLst>
          </p:cNvPr>
          <p:cNvSpPr/>
          <p:nvPr/>
        </p:nvSpPr>
        <p:spPr>
          <a:xfrm>
            <a:off x="2883816" y="7972402"/>
            <a:ext cx="2030349" cy="646290"/>
          </a:xfrm>
          <a:prstGeom prst="rect">
            <a:avLst/>
          </a:prstGeom>
          <a:noFill/>
          <a:ln>
            <a:noFill/>
          </a:ln>
        </p:spPr>
        <p:txBody>
          <a:bodyPr spcFirstLastPara="1" wrap="square" lIns="91425" tIns="45700" rIns="91425" bIns="45700" anchor="t" anchorCtr="0">
            <a:spAutoFit/>
          </a:bodyPr>
          <a:lstStyle/>
          <a:p>
            <a:pPr algn="l"/>
            <a:r>
              <a:rPr lang="en-US" sz="1200" b="1" dirty="0">
                <a:latin typeface="Avenir-Light"/>
              </a:rPr>
              <a:t>E</a:t>
            </a:r>
            <a:r>
              <a:rPr lang="en-US" sz="1200" b="1" i="0" u="none" strike="noStrike" baseline="0" dirty="0">
                <a:latin typeface="Avenir-Light"/>
              </a:rPr>
              <a:t>lectronic Audible and Visual </a:t>
            </a:r>
            <a:r>
              <a:rPr lang="en-US" sz="1200" b="1" dirty="0">
                <a:latin typeface="Avenir-Light"/>
              </a:rPr>
              <a:t>S</a:t>
            </a:r>
            <a:r>
              <a:rPr lang="en-US" sz="1200" b="1" i="0" u="none" strike="noStrike" baseline="0" dirty="0">
                <a:latin typeface="Avenir-Light"/>
              </a:rPr>
              <a:t>ignals for Indoor, Outdoor,</a:t>
            </a:r>
          </a:p>
          <a:p>
            <a:pPr algn="l"/>
            <a:r>
              <a:rPr lang="en-US" sz="1200" b="1" i="0" u="none" strike="noStrike" baseline="0" dirty="0">
                <a:latin typeface="Avenir-Light"/>
              </a:rPr>
              <a:t>and Hazardous </a:t>
            </a:r>
            <a:r>
              <a:rPr lang="en-US" sz="1200" b="1" dirty="0">
                <a:latin typeface="Avenir-Light"/>
              </a:rPr>
              <a:t>L</a:t>
            </a:r>
            <a:r>
              <a:rPr lang="en-US" sz="1200" b="1" i="0" u="none" strike="noStrike" baseline="0" dirty="0">
                <a:latin typeface="Avenir-Light"/>
              </a:rPr>
              <a:t>ocations.</a:t>
            </a:r>
            <a:endParaRPr lang="en-US" sz="1200" b="1" dirty="0">
              <a:latin typeface="Source Sans Pro" panose="020B0503030403020204" pitchFamily="34" charset="0"/>
              <a:ea typeface="Source Sans Pro" panose="020B0503030403020204" pitchFamily="34" charset="0"/>
              <a:cs typeface="Lato"/>
              <a:sym typeface="Lato"/>
            </a:endParaRPr>
          </a:p>
        </p:txBody>
      </p:sp>
      <p:sp>
        <p:nvSpPr>
          <p:cNvPr id="56" name="Rectangle 55">
            <a:extLst>
              <a:ext uri="{FF2B5EF4-FFF2-40B4-BE49-F238E27FC236}">
                <a16:creationId xmlns:a16="http://schemas.microsoft.com/office/drawing/2014/main" id="{5A541875-D74A-9EC5-5466-5BC82AA41FDD}"/>
              </a:ext>
            </a:extLst>
          </p:cNvPr>
          <p:cNvSpPr/>
          <p:nvPr/>
        </p:nvSpPr>
        <p:spPr>
          <a:xfrm>
            <a:off x="3330780" y="6596343"/>
            <a:ext cx="1027846" cy="400110"/>
          </a:xfrm>
          <a:prstGeom prst="rect">
            <a:avLst/>
          </a:prstGeom>
          <a:noFill/>
        </p:spPr>
        <p:txBody>
          <a:bodyPr wrap="none" lIns="91440" tIns="45720" rIns="91440" bIns="45720">
            <a:spAutoFit/>
          </a:bodyPr>
          <a:lstStyle/>
          <a:p>
            <a:pPr algn="ctr"/>
            <a:r>
              <a:rPr lang="en-US" sz="200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Signals</a:t>
            </a:r>
            <a:endParaRPr lang="en-US" sz="2000" b="0" cap="none" spc="0" dirty="0">
              <a:ln w="0"/>
              <a:solidFill>
                <a:srgbClr val="1F2023"/>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D606022D-8A85-AE94-3CA1-AE5BE0CA16AC}"/>
              </a:ext>
            </a:extLst>
          </p:cNvPr>
          <p:cNvPicPr>
            <a:picLocks noChangeAspect="1"/>
          </p:cNvPicPr>
          <p:nvPr/>
        </p:nvPicPr>
        <p:blipFill rotWithShape="1">
          <a:blip r:embed="rId9"/>
          <a:srcRect t="10468" r="9471"/>
          <a:stretch/>
        </p:blipFill>
        <p:spPr>
          <a:xfrm>
            <a:off x="2937833" y="7220998"/>
            <a:ext cx="752969" cy="764478"/>
          </a:xfrm>
          <a:prstGeom prst="rect">
            <a:avLst/>
          </a:prstGeom>
        </p:spPr>
      </p:pic>
      <p:pic>
        <p:nvPicPr>
          <p:cNvPr id="53" name="Picture 52">
            <a:extLst>
              <a:ext uri="{FF2B5EF4-FFF2-40B4-BE49-F238E27FC236}">
                <a16:creationId xmlns:a16="http://schemas.microsoft.com/office/drawing/2014/main" id="{96B8EBE8-E450-FFD0-F7D5-4F977CF49243}"/>
              </a:ext>
            </a:extLst>
          </p:cNvPr>
          <p:cNvPicPr>
            <a:picLocks noChangeAspect="1"/>
          </p:cNvPicPr>
          <p:nvPr/>
        </p:nvPicPr>
        <p:blipFill>
          <a:blip r:embed="rId10"/>
          <a:stretch>
            <a:fillRect/>
          </a:stretch>
        </p:blipFill>
        <p:spPr>
          <a:xfrm>
            <a:off x="3723657" y="7088845"/>
            <a:ext cx="1081140" cy="724021"/>
          </a:xfrm>
          <a:prstGeom prst="rect">
            <a:avLst/>
          </a:prstGeom>
        </p:spPr>
      </p:pic>
      <p:sp>
        <p:nvSpPr>
          <p:cNvPr id="57" name="TextBox 56">
            <a:extLst>
              <a:ext uri="{FF2B5EF4-FFF2-40B4-BE49-F238E27FC236}">
                <a16:creationId xmlns:a16="http://schemas.microsoft.com/office/drawing/2014/main" id="{FA9B5E08-F7A3-901E-9409-FEBD62A07DF2}"/>
              </a:ext>
            </a:extLst>
          </p:cNvPr>
          <p:cNvSpPr txBox="1"/>
          <p:nvPr/>
        </p:nvSpPr>
        <p:spPr>
          <a:xfrm>
            <a:off x="501744" y="982195"/>
            <a:ext cx="6768910" cy="369332"/>
          </a:xfrm>
          <a:prstGeom prst="rect">
            <a:avLst/>
          </a:prstGeom>
          <a:noFill/>
        </p:spPr>
        <p:txBody>
          <a:bodyPr wrap="square">
            <a:spAutoFit/>
          </a:bodyPr>
          <a:lstStyle/>
          <a:p>
            <a:r>
              <a:rPr lang="en-US" b="1" dirty="0">
                <a:solidFill>
                  <a:srgbClr val="CC6600"/>
                </a:solidFill>
                <a:latin typeface="Arial" panose="020B0604020202020204" pitchFamily="34" charset="0"/>
                <a:cs typeface="Arial" panose="020B0604020202020204" pitchFamily="34" charset="0"/>
              </a:rPr>
              <a:t>WE PROVIDE OUR CLIENTS WITH BUNDLED SOLUTIONS</a:t>
            </a:r>
          </a:p>
        </p:txBody>
      </p:sp>
      <p:pic>
        <p:nvPicPr>
          <p:cNvPr id="13" name="Picture 12">
            <a:extLst>
              <a:ext uri="{FF2B5EF4-FFF2-40B4-BE49-F238E27FC236}">
                <a16:creationId xmlns:a16="http://schemas.microsoft.com/office/drawing/2014/main" id="{90C3C2D3-60C8-D65D-4B1F-415EC54F941E}"/>
              </a:ext>
            </a:extLst>
          </p:cNvPr>
          <p:cNvPicPr>
            <a:picLocks noChangeAspect="1"/>
          </p:cNvPicPr>
          <p:nvPr/>
        </p:nvPicPr>
        <p:blipFill>
          <a:blip r:embed="rId11"/>
          <a:stretch>
            <a:fillRect/>
          </a:stretch>
        </p:blipFill>
        <p:spPr>
          <a:xfrm>
            <a:off x="6193089" y="4822531"/>
            <a:ext cx="787383" cy="787383"/>
          </a:xfrm>
          <a:prstGeom prst="rect">
            <a:avLst/>
          </a:prstGeom>
        </p:spPr>
      </p:pic>
      <p:pic>
        <p:nvPicPr>
          <p:cNvPr id="12" name="Picture 11">
            <a:extLst>
              <a:ext uri="{FF2B5EF4-FFF2-40B4-BE49-F238E27FC236}">
                <a16:creationId xmlns:a16="http://schemas.microsoft.com/office/drawing/2014/main" id="{F09FC40F-8F4F-5548-B201-4FF407E1F12C}"/>
              </a:ext>
            </a:extLst>
          </p:cNvPr>
          <p:cNvPicPr>
            <a:picLocks noChangeAspect="1"/>
          </p:cNvPicPr>
          <p:nvPr/>
        </p:nvPicPr>
        <p:blipFill>
          <a:blip r:embed="rId12"/>
          <a:stretch>
            <a:fillRect/>
          </a:stretch>
        </p:blipFill>
        <p:spPr>
          <a:xfrm>
            <a:off x="5441795" y="2216695"/>
            <a:ext cx="1440338" cy="796478"/>
          </a:xfrm>
          <a:prstGeom prst="rect">
            <a:avLst/>
          </a:prstGeom>
        </p:spPr>
      </p:pic>
      <p:pic>
        <p:nvPicPr>
          <p:cNvPr id="16" name="Picture 15">
            <a:extLst>
              <a:ext uri="{FF2B5EF4-FFF2-40B4-BE49-F238E27FC236}">
                <a16:creationId xmlns:a16="http://schemas.microsoft.com/office/drawing/2014/main" id="{3EEEFB51-BACA-02A5-155C-0DE8B89527CA}"/>
              </a:ext>
            </a:extLst>
          </p:cNvPr>
          <p:cNvPicPr>
            <a:picLocks noChangeAspect="1"/>
          </p:cNvPicPr>
          <p:nvPr/>
        </p:nvPicPr>
        <p:blipFill>
          <a:blip r:embed="rId13"/>
          <a:stretch>
            <a:fillRect/>
          </a:stretch>
        </p:blipFill>
        <p:spPr>
          <a:xfrm>
            <a:off x="1608669" y="2232439"/>
            <a:ext cx="688422" cy="684412"/>
          </a:xfrm>
          <a:prstGeom prst="rect">
            <a:avLst/>
          </a:prstGeom>
        </p:spPr>
      </p:pic>
      <p:pic>
        <p:nvPicPr>
          <p:cNvPr id="19" name="Picture 18">
            <a:extLst>
              <a:ext uri="{FF2B5EF4-FFF2-40B4-BE49-F238E27FC236}">
                <a16:creationId xmlns:a16="http://schemas.microsoft.com/office/drawing/2014/main" id="{BB2370C7-ED18-B03A-91F2-30E4BB218A73}"/>
              </a:ext>
            </a:extLst>
          </p:cNvPr>
          <p:cNvPicPr>
            <a:picLocks noChangeAspect="1"/>
          </p:cNvPicPr>
          <p:nvPr/>
        </p:nvPicPr>
        <p:blipFill>
          <a:blip r:embed="rId14"/>
          <a:stretch>
            <a:fillRect/>
          </a:stretch>
        </p:blipFill>
        <p:spPr>
          <a:xfrm>
            <a:off x="837398" y="2232439"/>
            <a:ext cx="701913" cy="709301"/>
          </a:xfrm>
          <a:prstGeom prst="rect">
            <a:avLst/>
          </a:prstGeom>
        </p:spPr>
      </p:pic>
    </p:spTree>
    <p:extLst>
      <p:ext uri="{BB962C8B-B14F-4D97-AF65-F5344CB8AC3E}">
        <p14:creationId xmlns:p14="http://schemas.microsoft.com/office/powerpoint/2010/main" val="926127649"/>
      </p:ext>
    </p:extLst>
  </p:cSld>
  <p:clrMapOvr>
    <a:masterClrMapping/>
  </p:clrMapOvr>
</p:sld>
</file>

<file path=ppt/theme/theme1.xml><?xml version="1.0" encoding="utf-8"?>
<a:theme xmlns:a="http://schemas.openxmlformats.org/drawingml/2006/main" name="Office Theme">
  <a:themeElements>
    <a:clrScheme name="StruXur">
      <a:dk1>
        <a:srgbClr val="63666F"/>
      </a:dk1>
      <a:lt1>
        <a:srgbClr val="FFFFFF"/>
      </a:lt1>
      <a:dk2>
        <a:srgbClr val="63666F"/>
      </a:dk2>
      <a:lt2>
        <a:srgbClr val="FFFFFF"/>
      </a:lt2>
      <a:accent1>
        <a:srgbClr val="6D439C"/>
      </a:accent1>
      <a:accent2>
        <a:srgbClr val="A0ACDC"/>
      </a:accent2>
      <a:accent3>
        <a:srgbClr val="769901"/>
      </a:accent3>
      <a:accent4>
        <a:srgbClr val="D0D4E3"/>
      </a:accent4>
      <a:accent5>
        <a:srgbClr val="D3E181"/>
      </a:accent5>
      <a:accent6>
        <a:srgbClr val="63666F"/>
      </a:accent6>
      <a:hlink>
        <a:srgbClr val="84BD00"/>
      </a:hlink>
      <a:folHlink>
        <a:srgbClr val="A0ACDC"/>
      </a:folHlink>
    </a:clrScheme>
    <a:fontScheme name="StruXur Verdana Source Sans Pro">
      <a:majorFont>
        <a:latin typeface="Verdana"/>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FEC87A5B0F047911B59E1D4254168" ma:contentTypeVersion="15" ma:contentTypeDescription="Create a new document." ma:contentTypeScope="" ma:versionID="a159bae5ac62458808d1df01d175db10">
  <xsd:schema xmlns:xsd="http://www.w3.org/2001/XMLSchema" xmlns:xs="http://www.w3.org/2001/XMLSchema" xmlns:p="http://schemas.microsoft.com/office/2006/metadata/properties" xmlns:ns2="a5d3497e-e494-4f38-8971-5acce5d1e2cc" xmlns:ns3="c4d9d1f9-e710-4455-bf8c-b2746a445852" targetNamespace="http://schemas.microsoft.com/office/2006/metadata/properties" ma:root="true" ma:fieldsID="f9396980387424cde3982f48554ae315" ns2:_="" ns3:_="">
    <xsd:import namespace="a5d3497e-e494-4f38-8971-5acce5d1e2cc"/>
    <xsd:import namespace="c4d9d1f9-e710-4455-bf8c-b2746a4458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3497e-e494-4f38-8971-5acce5d1e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f106ac7-6f5b-48cf-83c5-b1e22b05bd8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d9d1f9-e710-4455-bf8c-b2746a4458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7d36660-1fa3-4ab0-991b-133ea3769900}" ma:internalName="TaxCatchAll" ma:showField="CatchAllData" ma:web="c4d9d1f9-e710-4455-bf8c-b2746a44585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d3497e-e494-4f38-8971-5acce5d1e2cc">
      <Terms xmlns="http://schemas.microsoft.com/office/infopath/2007/PartnerControls"/>
    </lcf76f155ced4ddcb4097134ff3c332f>
    <TaxCatchAll xmlns="c4d9d1f9-e710-4455-bf8c-b2746a445852" xsi:nil="true"/>
  </documentManagement>
</p:properties>
</file>

<file path=customXml/itemProps1.xml><?xml version="1.0" encoding="utf-8"?>
<ds:datastoreItem xmlns:ds="http://schemas.openxmlformats.org/officeDocument/2006/customXml" ds:itemID="{3BBC4DE8-0C4E-4958-B9F5-A0ECE3CB0818}">
  <ds:schemaRefs>
    <ds:schemaRef ds:uri="http://schemas.microsoft.com/sharepoint/v3/contenttype/forms"/>
  </ds:schemaRefs>
</ds:datastoreItem>
</file>

<file path=customXml/itemProps2.xml><?xml version="1.0" encoding="utf-8"?>
<ds:datastoreItem xmlns:ds="http://schemas.openxmlformats.org/officeDocument/2006/customXml" ds:itemID="{235130DD-579F-44AD-87E0-2A5B3ADC2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3497e-e494-4f38-8971-5acce5d1e2cc"/>
    <ds:schemaRef ds:uri="c4d9d1f9-e710-4455-bf8c-b2746a445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F8016-2E67-4A1C-9192-5B9DD98C611D}">
  <ds:schemaRefs>
    <ds:schemaRef ds:uri="http://schemas.openxmlformats.org/package/2006/metadata/core-properties"/>
    <ds:schemaRef ds:uri="http://www.w3.org/XML/1998/namespace"/>
    <ds:schemaRef ds:uri="a5d3497e-e494-4f38-8971-5acce5d1e2cc"/>
    <ds:schemaRef ds:uri="http://purl.org/dc/dcmitype/"/>
    <ds:schemaRef ds:uri="http://purl.org/dc/elements/1.1/"/>
    <ds:schemaRef ds:uri="http://schemas.microsoft.com/office/2006/documentManagement/types"/>
    <ds:schemaRef ds:uri="http://schemas.microsoft.com/office/infopath/2007/PartnerControls"/>
    <ds:schemaRef ds:uri="c4d9d1f9-e710-4455-bf8c-b2746a44585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13866</TotalTime>
  <Words>375</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Avenir-Light</vt:lpstr>
      <vt:lpstr>Calibri</vt:lpstr>
      <vt:lpstr>Gill Sans Nova</vt:lpstr>
      <vt:lpstr>Open Sans</vt:lpstr>
      <vt:lpstr>Source Sans Pro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Tsiropoulos</dc:creator>
  <cp:lastModifiedBy>Ronald Lewis</cp:lastModifiedBy>
  <cp:revision>87</cp:revision>
  <cp:lastPrinted>2024-11-08T17:57:40Z</cp:lastPrinted>
  <dcterms:created xsi:type="dcterms:W3CDTF">2023-02-17T22:16:22Z</dcterms:created>
  <dcterms:modified xsi:type="dcterms:W3CDTF">2025-06-06T15:01:44Z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0x010100DEEFEC87A5B0F047911B59E1D4254168</vt:lpwstr>
  </property>
  <property fmtid="{D5CDD505-2E9C-101B-9397-08002B2CF9AE}" pid="3" name="MediaServiceImageTags">
    <vt:lpwstr/>
  </property>
</Properties>
</file>